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8f50defb59947f7" /><Relationship Type="http://schemas.openxmlformats.org/officeDocument/2006/relationships/extended-properties" Target="/docProps/app.xml" Id="R3a1a07a6f9b54001" /><Relationship Type="http://schemas.openxmlformats.org/officeDocument/2006/relationships/officeDocument" Target="/ppt/presentation.xml" Id="Rc86fab916c884bd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e063681ea3048cc"/>
  </p:sldMasterIdLst>
  <p:notesMasterIdLst>
    <p:notesMasterId xmlns:r="http://schemas.openxmlformats.org/officeDocument/2006/relationships" r:id="Rdf56327e59464cbf"/>
  </p:notesMasterIdLst>
  <p:sldIdLst>
    <p:sldId xmlns:r="http://schemas.openxmlformats.org/officeDocument/2006/relationships" id="256" r:id="R759332f62a704579"/>
    <p:sldId xmlns:r="http://schemas.openxmlformats.org/officeDocument/2006/relationships" id="257" r:id="R24708aa8855a43ce"/>
    <p:sldId xmlns:r="http://schemas.openxmlformats.org/officeDocument/2006/relationships" id="258" r:id="Rcc615363ce094389"/>
    <p:sldId xmlns:r="http://schemas.openxmlformats.org/officeDocument/2006/relationships" id="259" r:id="R11349bc8e17f4056"/>
    <p:sldId xmlns:r="http://schemas.openxmlformats.org/officeDocument/2006/relationships" id="260" r:id="R8746bcb561fa452d"/>
    <p:sldId xmlns:r="http://schemas.openxmlformats.org/officeDocument/2006/relationships" id="261" r:id="R54d38b4446044166"/>
    <p:sldId xmlns:r="http://schemas.openxmlformats.org/officeDocument/2006/relationships" id="262" r:id="R829eb74b770c4114"/>
    <p:sldId xmlns:r="http://schemas.openxmlformats.org/officeDocument/2006/relationships" id="263" r:id="Rd1b39368697e4017"/>
    <p:sldId xmlns:r="http://schemas.openxmlformats.org/officeDocument/2006/relationships" id="264" r:id="Rc5fb8ca35e074dbe"/>
    <p:sldId xmlns:r="http://schemas.openxmlformats.org/officeDocument/2006/relationships" id="265" r:id="R31bd2c9d8b844b46"/>
    <p:sldId xmlns:r="http://schemas.openxmlformats.org/officeDocument/2006/relationships" id="266" r:id="R91e47694c2344ec2"/>
    <p:sldId xmlns:r="http://schemas.openxmlformats.org/officeDocument/2006/relationships" id="267" r:id="Rdcbc07da216a4f10"/>
    <p:sldId xmlns:r="http://schemas.openxmlformats.org/officeDocument/2006/relationships" id="268" r:id="Radcdc4cae2ed4e05"/>
    <p:sldId xmlns:r="http://schemas.openxmlformats.org/officeDocument/2006/relationships" id="269" r:id="Rc8a8bc9c9f94487f"/>
    <p:sldId xmlns:r="http://schemas.openxmlformats.org/officeDocument/2006/relationships" id="270" r:id="Rcc8d4712430049e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3df7348a40f4382" /><Relationship Type="http://schemas.openxmlformats.org/officeDocument/2006/relationships/slideMaster" Target="/ppt/slideMasters/slideMaster1.xml" Id="R1e063681ea3048cc" /><Relationship Type="http://schemas.openxmlformats.org/officeDocument/2006/relationships/notesMaster" Target="/ppt/notesMasters/notesMaster1.xml" Id="Rdf56327e59464cbf" /><Relationship Type="http://schemas.openxmlformats.org/officeDocument/2006/relationships/presProps" Target="/ppt/presProps.xml" Id="R18843f60f0324e05" /><Relationship Type="http://schemas.openxmlformats.org/officeDocument/2006/relationships/tableStyles" Target="/ppt/tableStyles.xml" Id="R5fb3aabc51774585" /><Relationship Type="http://schemas.openxmlformats.org/officeDocument/2006/relationships/slide" Target="/ppt/slides/slide1.xml" Id="R759332f62a704579" /><Relationship Type="http://schemas.openxmlformats.org/officeDocument/2006/relationships/slide" Target="/ppt/slides/slide2.xml" Id="R24708aa8855a43ce" /><Relationship Type="http://schemas.openxmlformats.org/officeDocument/2006/relationships/slide" Target="/ppt/slides/slide3.xml" Id="Rcc615363ce094389" /><Relationship Type="http://schemas.openxmlformats.org/officeDocument/2006/relationships/slide" Target="/ppt/slides/slide4.xml" Id="R11349bc8e17f4056" /><Relationship Type="http://schemas.openxmlformats.org/officeDocument/2006/relationships/slide" Target="/ppt/slides/slide5.xml" Id="R8746bcb561fa452d" /><Relationship Type="http://schemas.openxmlformats.org/officeDocument/2006/relationships/slide" Target="/ppt/slides/slide6.xml" Id="R54d38b4446044166" /><Relationship Type="http://schemas.openxmlformats.org/officeDocument/2006/relationships/slide" Target="/ppt/slides/slide7.xml" Id="R829eb74b770c4114" /><Relationship Type="http://schemas.openxmlformats.org/officeDocument/2006/relationships/slide" Target="/ppt/slides/slide8.xml" Id="Rd1b39368697e4017" /><Relationship Type="http://schemas.openxmlformats.org/officeDocument/2006/relationships/slide" Target="/ppt/slides/slide9.xml" Id="Rc5fb8ca35e074dbe" /><Relationship Type="http://schemas.openxmlformats.org/officeDocument/2006/relationships/slide" Target="/ppt/slides/slide10.xml" Id="R31bd2c9d8b844b46" /><Relationship Type="http://schemas.openxmlformats.org/officeDocument/2006/relationships/slide" Target="/ppt/slides/slide11.xml" Id="R91e47694c2344ec2" /><Relationship Type="http://schemas.openxmlformats.org/officeDocument/2006/relationships/slide" Target="/ppt/slides/slide12.xml" Id="Rdcbc07da216a4f10" /><Relationship Type="http://schemas.openxmlformats.org/officeDocument/2006/relationships/slide" Target="/ppt/slides/slide13.xml" Id="Radcdc4cae2ed4e05" /><Relationship Type="http://schemas.openxmlformats.org/officeDocument/2006/relationships/slide" Target="/ppt/slides/slide14.xml" Id="Rc8a8bc9c9f94487f" /><Relationship Type="http://schemas.openxmlformats.org/officeDocument/2006/relationships/slide" Target="/ppt/slides/slide15.xml" Id="Rcc8d4712430049e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1ea7bbf46e7403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8e2f0fdf4604b99" /><Relationship Type="http://schemas.openxmlformats.org/officeDocument/2006/relationships/notesMaster" Target="/ppt/notesMasters/notesMaster1.xml" Id="R5c6c79a9b92443c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2c365be36a34b0d" /><Relationship Type="http://schemas.openxmlformats.org/officeDocument/2006/relationships/notesMaster" Target="/ppt/notesMasters/notesMaster1.xml" Id="R4ff16d60f4954a1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4574c8859484db5" /><Relationship Type="http://schemas.openxmlformats.org/officeDocument/2006/relationships/notesMaster" Target="/ppt/notesMasters/notesMaster1.xml" Id="Ra6b395da1294457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3d0ad8c041846a1" /><Relationship Type="http://schemas.openxmlformats.org/officeDocument/2006/relationships/notesMaster" Target="/ppt/notesMasters/notesMaster1.xml" Id="Rb2c4293a89f549b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5aac470b063404c" /><Relationship Type="http://schemas.openxmlformats.org/officeDocument/2006/relationships/notesMaster" Target="/ppt/notesMasters/notesMaster1.xml" Id="R964bfdde7bb14f8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e717ef9f9cc4963" /><Relationship Type="http://schemas.openxmlformats.org/officeDocument/2006/relationships/notesMaster" Target="/ppt/notesMasters/notesMaster1.xml" Id="Rd8bd3ac81ec547e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9d7e841fae0455e" /><Relationship Type="http://schemas.openxmlformats.org/officeDocument/2006/relationships/notesMaster" Target="/ppt/notesMasters/notesMaster1.xml" Id="Rf828601b6bc2459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206e26e17a04f93" /><Relationship Type="http://schemas.openxmlformats.org/officeDocument/2006/relationships/notesMaster" Target="/ppt/notesMasters/notesMaster1.xml" Id="R4027a47c7f7f43a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889cfae8e3c482b" /><Relationship Type="http://schemas.openxmlformats.org/officeDocument/2006/relationships/notesMaster" Target="/ppt/notesMasters/notesMaster1.xml" Id="R5125d78074b3452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0d50d636d314097" /><Relationship Type="http://schemas.openxmlformats.org/officeDocument/2006/relationships/notesMaster" Target="/ppt/notesMasters/notesMaster1.xml" Id="R858bdeb424be40f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c578cdd35994414" /><Relationship Type="http://schemas.openxmlformats.org/officeDocument/2006/relationships/notesMaster" Target="/ppt/notesMasters/notesMaster1.xml" Id="Re4b3f15162554f9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27547ae3a304e7a" /><Relationship Type="http://schemas.openxmlformats.org/officeDocument/2006/relationships/notesMaster" Target="/ppt/notesMasters/notesMaster1.xml" Id="Rd91b40d2f18748a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9add0e09d9243ee" /><Relationship Type="http://schemas.openxmlformats.org/officeDocument/2006/relationships/notesMaster" Target="/ppt/notesMasters/notesMaster1.xml" Id="R8464712324b0498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6e6c0cc529243ed" /><Relationship Type="http://schemas.openxmlformats.org/officeDocument/2006/relationships/notesMaster" Target="/ppt/notesMasters/notesMaster1.xml" Id="Rffb9b4d5da484ca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e418ff1d18a4ea1" /><Relationship Type="http://schemas.openxmlformats.org/officeDocument/2006/relationships/notesMaster" Target="/ppt/notesMasters/notesMaster1.xml" Id="R9d799326d2424d3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C:\Users\Administrator\Documents\LOCAL HOST\hytan_oral_brochure_20261008\output\HYTAN_BIO_TECH_Oral_Film_Brochure_EN_Final_20261008.pdf | source pages 1. Website/PPT adaptation: generated imagery matches the site palette and is representative, not documentary evidence of audited facilities or finished commercial products. Product concepts require formula feasibility, stability, documentation and destination-market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C:\Users\Administrator\Documents\LOCAL HOST\hytan_oral_brochure_20261008\output\HYTAN_BIO_TECH_Oral_Film_Brochure_EN_Final_20261008.pdf | source pages 3. Website/PPT adaptation: generated imagery matches the site palette and is representative, not documentary evidence of audited facilities or finished commercial products. Product concepts require formula feasibility, stability, documentation and destination-market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C:\Users\Administrator\Documents\LOCAL HOST\hytan_oral_brochure_20261008\output\HYTAN_BIO_TECH_Oral_Film_Brochure_EN_Final_20261008.pdf | source pages 4. Website/PPT adaptation: generated imagery matches the site palette and is representative, not documentary evidence of audited facilities or finished commercial products. Product concepts require formula feasibility, stability, documentation and destination-market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C:\Users\Administrator\Documents\LOCAL HOST\hytan_oral_brochure_20261008\output\HYTAN_BIO_TECH_Oral_Film_Brochure_EN_Final_20261008.pdf | source pages 5. Website/PPT adaptation: generated imagery matches the site palette and is representative, not documentary evidence of audited facilities or finished commercial products. Product concepts require formula feasibility, stability, documentation and destination-market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C:\Users\Administrator\Documents\LOCAL HOST\hytan_oral_brochure_20261008\output\HYTAN_BIO_TECH_Oral_Film_Brochure_EN_Final_20261008.pdf | source pages 6. Website/PPT adaptation: generated imagery matches the site palette and is representative, not documentary evidence of audited facilities or finished commercial products. Product concepts require formula feasibility, stability, documentation and destination-market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C:\Users\Administrator\Documents\LOCAL HOST\hytan_oral_brochure_20261008\output\HYTAN_BIO_TECH_Oral_Film_Brochure_EN_Final_20261008.pdf | source pages 7. Website/PPT adaptation: generated imagery matches the site palette and is representative, not documentary evidence of audited facilities or finished commercial products. Product concepts require formula feasibility, stability, documentation and destination-market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C:\Users\Administrator\Documents\LOCAL HOST\hytan_oral_brochure_20261008\output\HYTAN_BIO_TECH_Oral_Film_Brochure_EN_Final_20261008.pdf | source pages 8-27. Website/PPT adaptation: generated imagery matches the site palette and is representative, not documentary evidence of audited facilities or finished commercial products. Product concepts require formula feasibility, stability, documentation and destination-market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C:\Users\Administrator\Documents\LOCAL HOST\hytan_oral_brochure_20261008\output\HYTAN_BIO_TECH_Oral_Film_Brochure_EN_Final_20261008.pdf | source pages 9-11. Website/PPT adaptation: generated imagery matches the site palette and is representative, not documentary evidence of audited facilities or finished commercial products. Product concepts require formula feasibility, stability, documentation and destination-market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C:\Users\Administrator\Documents\LOCAL HOST\hytan_oral_brochure_20261008\output\HYTAN_BIO_TECH_Oral_Film_Brochure_EN_Final_20261008.pdf | source pages 12-14. Website/PPT adaptation: generated imagery matches the site palette and is representative, not documentary evidence of audited facilities or finished commercial products. Product concepts require formula feasibility, stability, documentation and destination-market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C:\Users\Administrator\Documents\LOCAL HOST\hytan_oral_brochure_20261008\output\HYTAN_BIO_TECH_Oral_Film_Brochure_EN_Final_20261008.pdf | source pages 15-17. Website/PPT adaptation: generated imagery matches the site palette and is representative, not documentary evidence of audited facilities or finished commercial products. Product concepts require formula feasibility, stability, documentation and destination-market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C:\Users\Administrator\Documents\LOCAL HOST\hytan_oral_brochure_20261008\output\HYTAN_BIO_TECH_Oral_Film_Brochure_EN_Final_20261008.pdf | source pages 18-21. Website/PPT adaptation: generated imagery matches the site palette and is representative, not documentary evidence of audited facilities or finished commercial products. Product concepts require formula feasibility, stability, documentation and destination-market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C:\Users\Administrator\Documents\LOCAL HOST\hytan_oral_brochure_20261008\output\HYTAN_BIO_TECH_Oral_Film_Brochure_EN_Final_20261008.pdf | source pages 22-24. Website/PPT adaptation: generated imagery matches the site palette and is representative, not documentary evidence of audited facilities or finished commercial products. Product concepts require formula feasibility, stability, documentation and destination-market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C:\Users\Administrator\Documents\LOCAL HOST\hytan_oral_brochure_20261008\output\HYTAN_BIO_TECH_Oral_Film_Brochure_EN_Final_20261008.pdf | source pages 25-27. Website/PPT adaptation: generated imagery matches the site palette and is representative, not documentary evidence of audited facilities or finished commercial products. Product concepts require formula feasibility, stability, documentation and destination-market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C:\Users\Administrator\Documents\LOCAL HOST\hytan_oral_brochure_20261008\output\HYTAN_BIO_TECH_Oral_Film_Brochure_EN_Final_20261008.pdf | source pages 28-29. Website/PPT adaptation: generated imagery matches the site palette and is representative, not documentary evidence of audited facilities or finished commercial products. Product concepts require formula feasibility, stability, documentation and destination-market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C:\Users\Administrator\Documents\LOCAL HOST\hytan_oral_brochure_20261008\output\HYTAN_BIO_TECH_Oral_Film_Brochure_EN_Final_20261008.pdf | source pages 30. Website/PPT adaptation: generated imagery matches the site palette and is representative, not documentary evidence of audited facilities or finished commercial products. Product concepts require formula feasibility, stability, documentation and destination-market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07f162c8bd4f2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5ebcf486904bb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09fe56c7e9490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3a2b468808492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2460a26093459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c84d884bf84e6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4C5B35E-4D6E-4DA3-950B-CBE8315AC8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8A940BB-6511-4494-B85C-2C59C3C16B8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27BD443-1CC4-4D6D-A50B-408472AEEB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E8A3B76-D0E0-4C33-AC73-44D57D8BA4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B10089F-CC99-4BDC-B6B2-02118D463AE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AA8D516-17D2-4917-91AB-860878FE28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A0C62A7-0C6C-42FF-A073-9D0F95C0797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1F2ECBF-3FAB-4293-A479-40325A27178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444DEDB-C794-4A11-872B-811B20835B3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391BBF3-644C-4241-AB69-CA89BEC632C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2a3ed2a32564f58" /><Relationship Type="http://schemas.openxmlformats.org/officeDocument/2006/relationships/slideLayout" Target="/ppt/slideLayouts/slideLayout1.xml" Id="R2f7ff04a61494f97" /><Relationship Type="http://schemas.openxmlformats.org/officeDocument/2006/relationships/slideLayout" Target="/ppt/slideLayouts/slideLayout2.xml" Id="Rf745edd59333456d" /><Relationship Type="http://schemas.openxmlformats.org/officeDocument/2006/relationships/slideLayout" Target="/ppt/slideLayouts/slideLayout3.xml" Id="R43670c36917d4afe" /><Relationship Type="http://schemas.openxmlformats.org/officeDocument/2006/relationships/slideLayout" Target="/ppt/slideLayouts/slideLayout4.xml" Id="R14b08eb213344b74" /><Relationship Type="http://schemas.openxmlformats.org/officeDocument/2006/relationships/slideLayout" Target="/ppt/slideLayouts/slideLayout5.xml" Id="R1c16de31609747b9" /><Relationship Type="http://schemas.openxmlformats.org/officeDocument/2006/relationships/slideLayout" Target="/ppt/slideLayouts/slideLayout6.xml" Id="R71b2304462bc4d7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f7ff04a61494f97"/>
    <p:sldLayoutId xmlns:r="http://schemas.openxmlformats.org/officeDocument/2006/relationships" id="2147483650" r:id="Rf745edd59333456d"/>
    <p:sldLayoutId xmlns:r="http://schemas.openxmlformats.org/officeDocument/2006/relationships" id="2147483651" r:id="R43670c36917d4afe"/>
    <p:sldLayoutId xmlns:r="http://schemas.openxmlformats.org/officeDocument/2006/relationships" id="2147483652" r:id="R14b08eb213344b74"/>
    <p:sldLayoutId xmlns:r="http://schemas.openxmlformats.org/officeDocument/2006/relationships" id="2147483653" r:id="R1c16de31609747b9"/>
    <p:sldLayoutId xmlns:r="http://schemas.openxmlformats.org/officeDocument/2006/relationships" id="2147483654" r:id="R71b2304462bc4d7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5ad5ba2ada4fff" /><Relationship Type="http://schemas.openxmlformats.org/officeDocument/2006/relationships/image" Target="/ppt/media/image.png" Id="Rd48cc06441c84f08" /><Relationship Type="http://schemas.openxmlformats.org/officeDocument/2006/relationships/hyperlink" Target="https://www.dissolvableoralfilm.com/" TargetMode="External" Id="R3ced494538ac46d2" /><Relationship Type="http://schemas.openxmlformats.org/officeDocument/2006/relationships/image" Target="/ppt/media/image.jpeg" Id="Rcdc63270a9af4521" /><Relationship Type="http://schemas.openxmlformats.org/officeDocument/2006/relationships/image" Target="/ppt/media/image2.png" Id="R0f9d56b9802e4451" /><Relationship Type="http://schemas.openxmlformats.org/officeDocument/2006/relationships/hyperlink" Target="https://www.dissolvableoralfilm.com/" TargetMode="External" Id="R8c50ddc71950497a" /><Relationship Type="http://schemas.openxmlformats.org/officeDocument/2006/relationships/notesSlide" Target="/ppt/notesSlides/notesSlide1.xml" Id="R5b8c5d1960cb4de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443e97c12d4a0c" /><Relationship Type="http://schemas.openxmlformats.org/officeDocument/2006/relationships/image" Target="/ppt/media/image3.png" Id="Ra7da1aed10714e21" /><Relationship Type="http://schemas.openxmlformats.org/officeDocument/2006/relationships/hyperlink" Target="https://www.dissolvableoralfilm.com/" TargetMode="External" Id="R796b3664793e4ca9" /><Relationship Type="http://schemas.openxmlformats.org/officeDocument/2006/relationships/image" Target="/ppt/media/image2.jpeg" Id="R42739ea82dd64e04" /><Relationship Type="http://schemas.openxmlformats.org/officeDocument/2006/relationships/notesSlide" Target="/ppt/notesSlides/notesSlide2.xml" Id="R7a16125f9ba746b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31d601af1040d7" /><Relationship Type="http://schemas.openxmlformats.org/officeDocument/2006/relationships/image" Target="/ppt/media/image4.png" Id="R7324c742aeee4747" /><Relationship Type="http://schemas.openxmlformats.org/officeDocument/2006/relationships/hyperlink" Target="https://www.dissolvableoralfilm.com/" TargetMode="External" Id="R11a56115fab34f45" /><Relationship Type="http://schemas.openxmlformats.org/officeDocument/2006/relationships/image" Target="/ppt/media/image3.jpeg" Id="R01dffd7817d04e19" /><Relationship Type="http://schemas.openxmlformats.org/officeDocument/2006/relationships/notesSlide" Target="/ppt/notesSlides/notesSlide3.xml" Id="R5a697010a1ae4b8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509163f67c4155" /><Relationship Type="http://schemas.openxmlformats.org/officeDocument/2006/relationships/image" Target="/ppt/media/image5.png" Id="R97be2a8f3a634c81" /><Relationship Type="http://schemas.openxmlformats.org/officeDocument/2006/relationships/hyperlink" Target="https://www.dissolvableoralfilm.com/" TargetMode="External" Id="R9a43550d01a74b0f" /><Relationship Type="http://schemas.openxmlformats.org/officeDocument/2006/relationships/image" Target="/ppt/media/image4.jpeg" Id="Ra4a9e2859d944dff" /><Relationship Type="http://schemas.openxmlformats.org/officeDocument/2006/relationships/notesSlide" Target="/ppt/notesSlides/notesSlide4.xml" Id="R5d970132e46340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714ab29db24f0e" /><Relationship Type="http://schemas.openxmlformats.org/officeDocument/2006/relationships/image" Target="/ppt/media/image6.png" Id="Rb0dd27fc0cd04bc0" /><Relationship Type="http://schemas.openxmlformats.org/officeDocument/2006/relationships/hyperlink" Target="https://www.dissolvableoralfilm.com/" TargetMode="External" Id="Rcb909c02e0ba40a6" /><Relationship Type="http://schemas.openxmlformats.org/officeDocument/2006/relationships/image" Target="/ppt/media/image5.jpeg" Id="Rbf56b3b01a3b4c5b" /><Relationship Type="http://schemas.openxmlformats.org/officeDocument/2006/relationships/notesSlide" Target="/ppt/notesSlides/notesSlide5.xml" Id="R144561007541429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560a9b79804860" /><Relationship Type="http://schemas.openxmlformats.org/officeDocument/2006/relationships/image" Target="/ppt/media/image7.png" Id="Rc117a21624dd4cfc" /><Relationship Type="http://schemas.openxmlformats.org/officeDocument/2006/relationships/hyperlink" Target="https://www.dissolvableoralfilm.com/" TargetMode="External" Id="Re9a312c126444471" /><Relationship Type="http://schemas.openxmlformats.org/officeDocument/2006/relationships/notesSlide" Target="/ppt/notesSlides/notesSlide6.xml" Id="Rc4ca05ae588b44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0827d9c52842ac" /><Relationship Type="http://schemas.openxmlformats.org/officeDocument/2006/relationships/image" Target="/ppt/media/image8.png" Id="R5c13c7a5970441e6" /><Relationship Type="http://schemas.openxmlformats.org/officeDocument/2006/relationships/hyperlink" Target="https://www.dissolvableoralfilm.com/" TargetMode="External" Id="R0555b3eef4e844b4" /><Relationship Type="http://schemas.openxmlformats.org/officeDocument/2006/relationships/image" Target="/ppt/media/image6.jpeg" Id="R14b0c52cf2854060" /><Relationship Type="http://schemas.openxmlformats.org/officeDocument/2006/relationships/notesSlide" Target="/ppt/notesSlides/notesSlide7.xml" Id="Rd5e86484ff964ac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15bc231c594052" /><Relationship Type="http://schemas.openxmlformats.org/officeDocument/2006/relationships/image" Target="/ppt/media/image9.png" Id="R5893262a0eca4896" /><Relationship Type="http://schemas.openxmlformats.org/officeDocument/2006/relationships/hyperlink" Target="https://www.dissolvableoralfilm.com/" TargetMode="External" Id="R171b1a3e3e714870" /><Relationship Type="http://schemas.openxmlformats.org/officeDocument/2006/relationships/image" Target="/ppt/media/image7.jpeg" Id="R590642f57cc54063" /><Relationship Type="http://schemas.openxmlformats.org/officeDocument/2006/relationships/notesSlide" Target="/ppt/notesSlides/notesSlide8.xml" Id="Rea55eb6130ea44d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acd12ea5b64be2" /><Relationship Type="http://schemas.openxmlformats.org/officeDocument/2006/relationships/image" Target="/ppt/media/image10.png" Id="R440c834b468142ed" /><Relationship Type="http://schemas.openxmlformats.org/officeDocument/2006/relationships/hyperlink" Target="https://www.dissolvableoralfilm.com/" TargetMode="External" Id="R0edd0e450c6a4197" /><Relationship Type="http://schemas.openxmlformats.org/officeDocument/2006/relationships/image" Target="/ppt/media/image8.jpeg" Id="R7f04e5a65b1f428e" /><Relationship Type="http://schemas.openxmlformats.org/officeDocument/2006/relationships/notesSlide" Target="/ppt/notesSlides/notesSlide9.xml" Id="Rf22d5f17ce61441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8f3c70ff740424f" /><Relationship Type="http://schemas.openxmlformats.org/officeDocument/2006/relationships/image" Target="/ppt/media/image11.png" Id="Rc7318bcb71a645ea" /><Relationship Type="http://schemas.openxmlformats.org/officeDocument/2006/relationships/hyperlink" Target="https://www.dissolvableoralfilm.com/" TargetMode="External" Id="R9be98e409f4b4f70" /><Relationship Type="http://schemas.openxmlformats.org/officeDocument/2006/relationships/image" Target="/ppt/media/image9.jpeg" Id="R8535eac690df4a83" /><Relationship Type="http://schemas.openxmlformats.org/officeDocument/2006/relationships/notesSlide" Target="/ppt/notesSlides/notesSlide10.xml" Id="R97fd241651f2497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d5f5f63e864a25" /><Relationship Type="http://schemas.openxmlformats.org/officeDocument/2006/relationships/image" Target="/ppt/media/image12.png" Id="R9bedd2c0f76846b8" /><Relationship Type="http://schemas.openxmlformats.org/officeDocument/2006/relationships/hyperlink" Target="https://www.dissolvableoralfilm.com/" TargetMode="External" Id="R27d65e860ca245a8" /><Relationship Type="http://schemas.openxmlformats.org/officeDocument/2006/relationships/image" Target="/ppt/media/image10.jpeg" Id="Ra84172b6585e4510" /><Relationship Type="http://schemas.openxmlformats.org/officeDocument/2006/relationships/notesSlide" Target="/ppt/notesSlides/notesSlide11.xml" Id="R4da5e9d74a18496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cf1bf89a7848fb" /><Relationship Type="http://schemas.openxmlformats.org/officeDocument/2006/relationships/image" Target="/ppt/media/image13.png" Id="Rcb6369246ee24fcf" /><Relationship Type="http://schemas.openxmlformats.org/officeDocument/2006/relationships/hyperlink" Target="https://www.dissolvableoralfilm.com/" TargetMode="External" Id="Rc39b69e2e7c240bd" /><Relationship Type="http://schemas.openxmlformats.org/officeDocument/2006/relationships/image" Target="/ppt/media/image11.jpeg" Id="Re3f6234aadcf4ae4" /><Relationship Type="http://schemas.openxmlformats.org/officeDocument/2006/relationships/notesSlide" Target="/ppt/notesSlides/notesSlide12.xml" Id="R15c531d89fd64fa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94a7e5f6b446bc" /><Relationship Type="http://schemas.openxmlformats.org/officeDocument/2006/relationships/image" Target="/ppt/media/image14.png" Id="Rcf27b875fc934828" /><Relationship Type="http://schemas.openxmlformats.org/officeDocument/2006/relationships/hyperlink" Target="https://www.dissolvableoralfilm.com/" TargetMode="External" Id="R0e552f2b2ec44920" /><Relationship Type="http://schemas.openxmlformats.org/officeDocument/2006/relationships/image" Target="/ppt/media/image12.jpeg" Id="Rb6051540bf074273" /><Relationship Type="http://schemas.openxmlformats.org/officeDocument/2006/relationships/notesSlide" Target="/ppt/notesSlides/notesSlide13.xml" Id="Rcdda6ec2ebcc43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1fac0ecfa0496e" /><Relationship Type="http://schemas.openxmlformats.org/officeDocument/2006/relationships/image" Target="/ppt/media/image15.png" Id="R9480252faa3e4762" /><Relationship Type="http://schemas.openxmlformats.org/officeDocument/2006/relationships/hyperlink" Target="https://www.dissolvableoralfilm.com/" TargetMode="External" Id="Ra811b92e47d6463b" /><Relationship Type="http://schemas.openxmlformats.org/officeDocument/2006/relationships/image" Target="/ppt/media/image13.jpeg" Id="R8733146a1e414413" /><Relationship Type="http://schemas.openxmlformats.org/officeDocument/2006/relationships/notesSlide" Target="/ppt/notesSlides/notesSlide14.xml" Id="Rf4be43a6f5c04b3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e4c70f2b4b48e0" /><Relationship Type="http://schemas.openxmlformats.org/officeDocument/2006/relationships/image" Target="/ppt/media/image16.png" Id="R220da215a5ea4671" /><Relationship Type="http://schemas.openxmlformats.org/officeDocument/2006/relationships/hyperlink" Target="https://www.dissolvableoralfilm.com/" TargetMode="External" Id="R356c3cbd090d4229" /><Relationship Type="http://schemas.openxmlformats.org/officeDocument/2006/relationships/image" Target="/ppt/media/image14.jpeg" Id="Rf1413b50c04c4bb2" /><Relationship Type="http://schemas.openxmlformats.org/officeDocument/2006/relationships/hyperlink" Target="mailto:info@hytanbio.com" TargetMode="External" Id="R8e1a657146cb4358" /><Relationship Type="http://schemas.openxmlformats.org/officeDocument/2006/relationships/hyperlink" Target="https://wa.me/85262408962" TargetMode="External" Id="R4fc0cb3baccf4a7a" /><Relationship Type="http://schemas.openxmlformats.org/officeDocument/2006/relationships/hyperlink" Target="https://www.dissolvableoralfilm.com/" TargetMode="External" Id="R9c97180fbf4d4a0f" /><Relationship Type="http://schemas.openxmlformats.org/officeDocument/2006/relationships/hyperlink" Target="https://www.dissolvableoralfilm.com/contact/" TargetMode="External" Id="Rf12072ced36e4337" /><Relationship Type="http://schemas.openxmlformats.org/officeDocument/2006/relationships/notesSlide" Target="/ppt/notesSlides/notesSlide15.xml" Id="R82edfcbe9d6d4c4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FAA1F4-B41D-485F-9E28-2F074080F5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8cc06441c84f08"/>
          <a:stretch xmlns:a="http://schemas.openxmlformats.org/drawingml/2006/main"/>
        </p:blipFill>
        <p:spPr>
          <a:xfrm xmlns:a="http://schemas.openxmlformats.org/drawingml/2006/main">
            <a:off x="571500" y="238125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2" name="DISSOLVABLE ORAL FILM">
            <a:extLst xmlns:a="http://schemas.openxmlformats.org/drawingml/2006/main">
              <a:ext uri="{FF2B5EF4-FFF2-40B4-BE49-F238E27FC236}">
                <a16:creationId xmlns:a16="http://schemas.microsoft.com/office/drawing/2014/main" id="{BCA1B5F8-D805-4281-BAC4-BF0DBD04F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048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DISSOLVABLE ORAL FILM</a:t>
            </a:r>
          </a:p>
        </p:txBody>
      </p:sp>
      <p:sp>
        <p:nvSpPr>
          <p:cNvPr id="3" name="OEM / ODM / PRIVATE LABEL">
            <a:extLst xmlns:a="http://schemas.openxmlformats.org/drawingml/2006/main">
              <a:ext uri="{FF2B5EF4-FFF2-40B4-BE49-F238E27FC236}">
                <a16:creationId xmlns:a16="http://schemas.microsoft.com/office/drawing/2014/main" id="{B9E0A2F8-8389-4591-A310-A8BB7D708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533400"/>
            <a:ext cx="40005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OEM / ODM / PRIVATE LABEL</a:t>
            </a:r>
          </a:p>
        </p:txBody>
      </p:sp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0FC7F2A6-5C24-4F9E-B113-0EE8B6A97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323850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1F36A4-0762-40C0-9984-F75476FE2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112204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6EA"/>
          </a:solidFill>
          <a:ln xmlns:a="http://schemas.openxmlformats.org/drawingml/2006/main" w="0">
            <a:noFill/>
          </a:ln>
        </p:spPr>
      </p:sp>
      <p:sp>
        <p:nvSpPr>
          <p:cNvPr id="6" name="dissolvableoralfilm.com">
            <a:extLst xmlns:a="http://schemas.openxmlformats.org/drawingml/2006/main">
              <a:ext uri="{FF2B5EF4-FFF2-40B4-BE49-F238E27FC236}">
                <a16:creationId xmlns:a16="http://schemas.microsoft.com/office/drawing/2014/main" id="{2156650E-B806-4050-87ED-A83201253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524625"/>
            <a:ext cx="304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58A"/>
                </a:solidFill>
                <a:latin typeface="Arial"/>
                <a:ea typeface="Arial"/>
                <a:cs typeface="Arial"/>
                <a:hlinkClick xmlns:r="http://schemas.openxmlformats.org/officeDocument/2006/relationships" r:id="R3ced494538ac46d2"/>
              </a:rPr>
              <a:t>dissolvableoralfilm.com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E1602A-3CC1-4525-A255-2CC1E09BB9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c63270a9af452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683FD9-1FCF-444B-A51E-BA6DC48FF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905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>
              <a:alpha val="80000"/>
            </a:srgbClr>
          </a:solidFill>
          <a:ln xmlns:a="http://schemas.openxmlformats.org/drawingml/2006/main" w="0">
            <a:noFill/>
          </a:ln>
        </p:spPr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929F5D-2716-4768-B2F5-69BAC0518B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9d56b9802e4451"/>
          <a:stretch xmlns:a="http://schemas.openxmlformats.org/drawingml/2006/main"/>
        </p:blipFill>
        <p:spPr>
          <a:xfrm xmlns:a="http://schemas.openxmlformats.org/drawingml/2006/main">
            <a:off x="571500" y="238125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10" name="DISSOLVABLE ORAL FILM">
            <a:extLst xmlns:a="http://schemas.openxmlformats.org/drawingml/2006/main">
              <a:ext uri="{FF2B5EF4-FFF2-40B4-BE49-F238E27FC236}">
                <a16:creationId xmlns:a16="http://schemas.microsoft.com/office/drawing/2014/main" id="{C045CD1F-37B6-4BF7-975E-68DCF8A2A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0480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DISSOLVABLE ORAL FILM</a:t>
            </a:r>
          </a:p>
        </p:txBody>
      </p:sp>
      <p:sp>
        <p:nvSpPr>
          <p:cNvPr id="11" name="OEM / ODM / PRIVATE LABEL">
            <a:extLst xmlns:a="http://schemas.openxmlformats.org/drawingml/2006/main">
              <a:ext uri="{FF2B5EF4-FFF2-40B4-BE49-F238E27FC236}">
                <a16:creationId xmlns:a16="http://schemas.microsoft.com/office/drawing/2014/main" id="{E199D59C-617B-40BB-8463-28853D56A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533400"/>
            <a:ext cx="40957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B7D9D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7D9D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7D9DA"/>
                </a:solidFill>
                <a:latin typeface="Arial"/>
                <a:ea typeface="Arial"/>
                <a:cs typeface="Arial"/>
              </a:rPr>
              <a:t>OEM / ODM / PRIVATE LABEL</a:t>
            </a:r>
          </a:p>
        </p:txBody>
      </p:sp>
      <p:sp>
        <p:nvSpPr>
          <p:cNvPr id="12" name="Custom Oral Film">
            <a:extLst xmlns:a="http://schemas.openxmlformats.org/drawingml/2006/main">
              <a:ext uri="{FF2B5EF4-FFF2-40B4-BE49-F238E27FC236}">
                <a16:creationId xmlns:a16="http://schemas.microsoft.com/office/drawing/2014/main" id="{6FE04174-6F66-449B-B99B-0B8EB887D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14500"/>
            <a:ext cx="4953000" cy="594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Custom Oral Film</a:t>
            </a:r>
          </a:p>
        </p:txBody>
      </p:sp>
      <p:sp>
        <p:nvSpPr>
          <p:cNvPr id="13" name="Product Brochure">
            <a:extLst xmlns:a="http://schemas.openxmlformats.org/drawingml/2006/main">
              <a:ext uri="{FF2B5EF4-FFF2-40B4-BE49-F238E27FC236}">
                <a16:creationId xmlns:a16="http://schemas.microsoft.com/office/drawing/2014/main" id="{3AE90B11-A0F7-4D7F-85DD-1CA827AA9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69236"/>
            <a:ext cx="4953000" cy="594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Product Brochure</a:t>
            </a:r>
          </a:p>
        </p:txBody>
      </p:sp>
      <p:sp>
        <p:nvSpPr>
          <p:cNvPr id="14" name="A source-grounded portfolio of formulation">
            <a:extLst xmlns:a="http://schemas.openxmlformats.org/drawingml/2006/main">
              <a:ext uri="{FF2B5EF4-FFF2-40B4-BE49-F238E27FC236}">
                <a16:creationId xmlns:a16="http://schemas.microsoft.com/office/drawing/2014/main" id="{E5A92864-77BA-4305-A298-D6BDE1F84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67125"/>
            <a:ext cx="4572000" cy="262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DCEBE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DCEBE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DCEBEE"/>
                </a:solidFill>
                <a:latin typeface="Arial"/>
                <a:ea typeface="Arial"/>
                <a:cs typeface="Arial"/>
              </a:rPr>
              <a:t>A source-grounded portfolio of formulation</a:t>
            </a:r>
          </a:p>
        </p:txBody>
      </p:sp>
      <p:sp>
        <p:nvSpPr>
          <p:cNvPr id="15" name="directions, project gates, quality boundaries">
            <a:extLst xmlns:a="http://schemas.openxmlformats.org/drawingml/2006/main">
              <a:ext uri="{FF2B5EF4-FFF2-40B4-BE49-F238E27FC236}">
                <a16:creationId xmlns:a16="http://schemas.microsoft.com/office/drawing/2014/main" id="{1E5817F2-2DB8-45A9-98E3-EB7D42A2E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62876"/>
            <a:ext cx="4572000" cy="262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DCEBE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DCEBE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DCEBEE"/>
                </a:solidFill>
                <a:latin typeface="Arial"/>
                <a:ea typeface="Arial"/>
                <a:cs typeface="Arial"/>
              </a:rPr>
              <a:t>directions, project gates, quality boundaries</a:t>
            </a:r>
          </a:p>
        </p:txBody>
      </p:sp>
      <p:sp>
        <p:nvSpPr>
          <p:cNvPr id="16" name="and flavor options.">
            <a:extLst xmlns:a="http://schemas.openxmlformats.org/drawingml/2006/main">
              <a:ext uri="{FF2B5EF4-FFF2-40B4-BE49-F238E27FC236}">
                <a16:creationId xmlns:a16="http://schemas.microsoft.com/office/drawing/2014/main" id="{9957C10B-02FA-4B24-9A51-911886D54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258628"/>
            <a:ext cx="4572000" cy="262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DCEBE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DCEBE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DCEBEE"/>
                </a:solidFill>
                <a:latin typeface="Arial"/>
                <a:ea typeface="Arial"/>
                <a:cs typeface="Arial"/>
              </a:rPr>
              <a:t>and flavor options.</a:t>
            </a:r>
          </a:p>
        </p:txBody>
      </p:sp>
      <p:sp>
        <p:nvSpPr>
          <p:cNvPr id="17" name="2026  •  ENGLISH EDITION">
            <a:extLst xmlns:a="http://schemas.openxmlformats.org/drawingml/2006/main">
              <a:ext uri="{FF2B5EF4-FFF2-40B4-BE49-F238E27FC236}">
                <a16:creationId xmlns:a16="http://schemas.microsoft.com/office/drawing/2014/main" id="{8ABBEA47-910B-4512-9239-202E5AB20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0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6FE0D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6FE0D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6FE0D6"/>
                </a:solidFill>
                <a:latin typeface="Arial"/>
                <a:ea typeface="Arial"/>
                <a:cs typeface="Arial"/>
              </a:rPr>
              <a:t>2026  •  ENGLISH EDITION</a:t>
            </a:r>
          </a:p>
        </p:txBody>
      </p:sp>
      <p:sp>
        <p:nvSpPr>
          <p:cNvPr id="18" name="www.dissolvableoralfilm.com">
            <a:extLst xmlns:a="http://schemas.openxmlformats.org/drawingml/2006/main">
              <a:ext uri="{FF2B5EF4-FFF2-40B4-BE49-F238E27FC236}">
                <a16:creationId xmlns:a16="http://schemas.microsoft.com/office/drawing/2014/main" id="{9593D566-E064-4D85-A033-F23734D50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24550"/>
            <a:ext cx="438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  <a:hlinkClick xmlns:r="http://schemas.openxmlformats.org/officeDocument/2006/relationships" r:id="R8c50ddc71950497a"/>
              </a:rPr>
              <a:t>www.dissolvableoralfilm.com</a:t>
            </a:r>
          </a:p>
        </p:txBody>
      </p:sp>
    </p:spTree>
    <p:extLst>
      <p:ext uri="{BB962C8B-B14F-4D97-AF65-F5344CB8AC3E}">
        <p14:creationId xmlns:p14="http://schemas.microsoft.com/office/powerpoint/2010/main" val="9368872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0C2DC96-1196-44A2-8F45-67394A9148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da1aed10714e21"/>
          <a:stretch xmlns:a="http://schemas.openxmlformats.org/drawingml/2006/main"/>
        </p:blipFill>
        <p:spPr>
          <a:xfrm xmlns:a="http://schemas.openxmlformats.org/drawingml/2006/main">
            <a:off x="571500" y="238125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2" name="DISSOLVABLE ORAL FILM">
            <a:extLst xmlns:a="http://schemas.openxmlformats.org/drawingml/2006/main">
              <a:ext uri="{FF2B5EF4-FFF2-40B4-BE49-F238E27FC236}">
                <a16:creationId xmlns:a16="http://schemas.microsoft.com/office/drawing/2014/main" id="{D1939187-AB2E-4771-953F-85B5801CC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048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DISSOLVABLE ORAL FILM</a:t>
            </a:r>
          </a:p>
        </p:txBody>
      </p:sp>
      <p:sp>
        <p:nvSpPr>
          <p:cNvPr id="3" name="SOURCE-GROUNDED CAPABILITY">
            <a:extLst xmlns:a="http://schemas.openxmlformats.org/drawingml/2006/main">
              <a:ext uri="{FF2B5EF4-FFF2-40B4-BE49-F238E27FC236}">
                <a16:creationId xmlns:a16="http://schemas.microsoft.com/office/drawing/2014/main" id="{BE74F81C-9675-4EAD-A719-88BD29B29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533400"/>
            <a:ext cx="40005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SOURCE-GROUNDED CAPABILITY</a:t>
            </a:r>
          </a:p>
        </p:txBody>
      </p:sp>
      <p:sp>
        <p:nvSpPr>
          <p:cNvPr id="4" name="02">
            <a:extLst xmlns:a="http://schemas.openxmlformats.org/drawingml/2006/main">
              <a:ext uri="{FF2B5EF4-FFF2-40B4-BE49-F238E27FC236}">
                <a16:creationId xmlns:a16="http://schemas.microsoft.com/office/drawing/2014/main" id="{BD641E87-21D0-4B26-9C64-63AC7D4FB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323850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E59840-3F1C-4968-823E-A63FEDF72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112204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6EA"/>
          </a:solidFill>
          <a:ln xmlns:a="http://schemas.openxmlformats.org/drawingml/2006/main" w="0">
            <a:noFill/>
          </a:ln>
        </p:spPr>
      </p:sp>
      <p:sp>
        <p:nvSpPr>
          <p:cNvPr id="6" name="Manufacturing &amp; development overview">
            <a:extLst xmlns:a="http://schemas.openxmlformats.org/drawingml/2006/main">
              <a:ext uri="{FF2B5EF4-FFF2-40B4-BE49-F238E27FC236}">
                <a16:creationId xmlns:a16="http://schemas.microsoft.com/office/drawing/2014/main" id="{53ACA9C6-3C13-4607-907C-E16199E78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133475"/>
            <a:ext cx="1122045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Manufacturing &amp; development overview</a:t>
            </a:r>
          </a:p>
        </p:txBody>
      </p:sp>
      <p:sp>
        <p:nvSpPr>
          <p:cNvPr id="7" name="dissolvableoralfilm.com">
            <a:extLst xmlns:a="http://schemas.openxmlformats.org/drawingml/2006/main">
              <a:ext uri="{FF2B5EF4-FFF2-40B4-BE49-F238E27FC236}">
                <a16:creationId xmlns:a16="http://schemas.microsoft.com/office/drawing/2014/main" id="{52FFE4EB-ED9E-44E3-974F-D4284A0FF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524625"/>
            <a:ext cx="304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58A"/>
                </a:solidFill>
                <a:latin typeface="Arial"/>
                <a:ea typeface="Arial"/>
                <a:cs typeface="Arial"/>
                <a:hlinkClick xmlns:r="http://schemas.openxmlformats.org/officeDocument/2006/relationships" r:id="R796b3664793e4ca9"/>
              </a:rPr>
              <a:t>dissolvableoralfilm.com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BF1B04-1DE6-4919-B09C-9B1525C1C9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739ea82dd64e04"/>
          <a:srcRect xmlns:a="http://schemas.openxmlformats.org/drawingml/2006/main" l="6768" t="0" r="676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2038350"/>
            <a:ext cx="5124450" cy="3333750"/>
          </a:xfrm>
          <a:prstGeom xmlns:a="http://schemas.openxmlformats.org/drawingml/2006/main" prst="rect">
            <a:avLst/>
          </a:prstGeom>
        </p:spPr>
      </p:pic>
      <p:sp>
        <p:nvSpPr>
          <p:cNvPr id="9" name="2M">
            <a:extLst xmlns:a="http://schemas.openxmlformats.org/drawingml/2006/main">
              <a:ext uri="{FF2B5EF4-FFF2-40B4-BE49-F238E27FC236}">
                <a16:creationId xmlns:a16="http://schemas.microsoft.com/office/drawing/2014/main" id="{2D8E5C20-640C-4ECC-88CA-6279FC9B6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333625"/>
            <a:ext cx="171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2M</a:t>
            </a:r>
          </a:p>
        </p:txBody>
      </p:sp>
      <p:sp>
        <p:nvSpPr>
          <p:cNvPr id="10" name="films/day source">
            <a:extLst xmlns:a="http://schemas.openxmlformats.org/drawingml/2006/main">
              <a:ext uri="{FF2B5EF4-FFF2-40B4-BE49-F238E27FC236}">
                <a16:creationId xmlns:a16="http://schemas.microsoft.com/office/drawing/2014/main" id="{42E2B3FD-7157-40A0-9D1D-BC3359FD8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76550"/>
            <a:ext cx="1714500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films/day source</a:t>
            </a:r>
          </a:p>
        </p:txBody>
      </p:sp>
      <p:sp>
        <p:nvSpPr>
          <p:cNvPr id="11" name="reference">
            <a:extLst xmlns:a="http://schemas.openxmlformats.org/drawingml/2006/main">
              <a:ext uri="{FF2B5EF4-FFF2-40B4-BE49-F238E27FC236}">
                <a16:creationId xmlns:a16="http://schemas.microsoft.com/office/drawing/2014/main" id="{74B267CB-9A06-4BD7-ADD0-A86DEFB8D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070860"/>
            <a:ext cx="1714500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reference</a:t>
            </a:r>
          </a:p>
        </p:txBody>
      </p:sp>
      <p:sp>
        <p:nvSpPr>
          <p:cNvPr id="12" name="600M+">
            <a:extLst xmlns:a="http://schemas.openxmlformats.org/drawingml/2006/main">
              <a:ext uri="{FF2B5EF4-FFF2-40B4-BE49-F238E27FC236}">
                <a16:creationId xmlns:a16="http://schemas.microsoft.com/office/drawing/2014/main" id="{8FAA0B5D-9AE9-4801-A562-07CD9703D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333625"/>
            <a:ext cx="190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600M+</a:t>
            </a:r>
          </a:p>
        </p:txBody>
      </p:sp>
      <p:sp>
        <p:nvSpPr>
          <p:cNvPr id="13" name="annual source reference">
            <a:extLst xmlns:a="http://schemas.openxmlformats.org/drawingml/2006/main">
              <a:ext uri="{FF2B5EF4-FFF2-40B4-BE49-F238E27FC236}">
                <a16:creationId xmlns:a16="http://schemas.microsoft.com/office/drawing/2014/main" id="{8D838790-C7E2-4009-86D9-7EBCA89D4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876550"/>
            <a:ext cx="1905000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annual source reference</a:t>
            </a:r>
          </a:p>
        </p:txBody>
      </p:sp>
      <p:sp>
        <p:nvSpPr>
          <p:cNvPr id="14" name="200+">
            <a:extLst xmlns:a="http://schemas.openxmlformats.org/drawingml/2006/main">
              <a:ext uri="{FF2B5EF4-FFF2-40B4-BE49-F238E27FC236}">
                <a16:creationId xmlns:a16="http://schemas.microsoft.com/office/drawing/2014/main" id="{9C916014-48F8-4484-86CC-D39AF8D2E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333625"/>
            <a:ext cx="1809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200+</a:t>
            </a:r>
          </a:p>
        </p:txBody>
      </p:sp>
      <p:sp>
        <p:nvSpPr>
          <p:cNvPr id="15" name="R&amp;D and production staff">
            <a:extLst xmlns:a="http://schemas.openxmlformats.org/drawingml/2006/main">
              <a:ext uri="{FF2B5EF4-FFF2-40B4-BE49-F238E27FC236}">
                <a16:creationId xmlns:a16="http://schemas.microsoft.com/office/drawing/2014/main" id="{86DA615D-C4AF-4052-B821-C0048644C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876550"/>
            <a:ext cx="1809750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R&amp;D and production staff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2D7D91-9F30-425E-A41B-C65787064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71475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A79D"/>
          </a:solidFill>
          <a:ln xmlns:a="http://schemas.openxmlformats.org/drawingml/2006/main" w="0">
            <a:noFill/>
          </a:ln>
        </p:spPr>
      </p:sp>
      <p:sp>
        <p:nvSpPr>
          <p:cNvPr id="17" name="4,000 m²+ R&amp;D center">
            <a:extLst xmlns:a="http://schemas.openxmlformats.org/drawingml/2006/main">
              <a:ext uri="{FF2B5EF4-FFF2-40B4-BE49-F238E27FC236}">
                <a16:creationId xmlns:a16="http://schemas.microsoft.com/office/drawing/2014/main" id="{786E97F2-2DAF-4408-94B8-FA5EEAEAB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48075"/>
            <a:ext cx="538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4,000 m²+ R&amp;D center</a:t>
            </a:r>
          </a:p>
        </p:txBody>
      </p:sp>
      <p:sp>
        <p:nvSpPr>
          <p:cNvPr id="18" name="The brochure describes formulation development, testing and scale-up">
            <a:extLst xmlns:a="http://schemas.openxmlformats.org/drawingml/2006/main">
              <a:ext uri="{FF2B5EF4-FFF2-40B4-BE49-F238E27FC236}">
                <a16:creationId xmlns:a16="http://schemas.microsoft.com/office/drawing/2014/main" id="{518FAF24-ABCB-4E16-A495-EDA153142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52875"/>
            <a:ext cx="538162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The brochure describes formulation development, testing and scale-up</a:t>
            </a:r>
          </a:p>
        </p:txBody>
      </p:sp>
      <p:sp>
        <p:nvSpPr>
          <p:cNvPr id="19" name="support.">
            <a:extLst xmlns:a="http://schemas.openxmlformats.org/drawingml/2006/main">
              <a:ext uri="{FF2B5EF4-FFF2-40B4-BE49-F238E27FC236}">
                <a16:creationId xmlns:a16="http://schemas.microsoft.com/office/drawing/2014/main" id="{18913F4F-3293-467C-9D3B-D20AF892E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55281"/>
            <a:ext cx="538162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support.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937672-536C-431D-8C6D-85C7844FD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76250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A79D"/>
          </a:solidFill>
          <a:ln xmlns:a="http://schemas.openxmlformats.org/drawingml/2006/main" w="0">
            <a:noFill/>
          </a:ln>
        </p:spPr>
      </p:sp>
      <p:sp>
        <p:nvSpPr>
          <p:cNvPr id="21" name="Class 100,000 clean area">
            <a:extLst xmlns:a="http://schemas.openxmlformats.org/drawingml/2006/main">
              <a:ext uri="{FF2B5EF4-FFF2-40B4-BE49-F238E27FC236}">
                <a16:creationId xmlns:a16="http://schemas.microsoft.com/office/drawing/2014/main" id="{87C19642-7D5D-41EB-AEE1-55BFCDAA4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695825"/>
            <a:ext cx="538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Class 100,000 clean area</a:t>
            </a:r>
          </a:p>
        </p:txBody>
      </p:sp>
      <p:sp>
        <p:nvSpPr>
          <p:cNvPr id="22" name="Facility classifications, output and staffing should be confirmed for ">
            <a:extLst xmlns:a="http://schemas.openxmlformats.org/drawingml/2006/main">
              <a:ext uri="{FF2B5EF4-FFF2-40B4-BE49-F238E27FC236}">
                <a16:creationId xmlns:a16="http://schemas.microsoft.com/office/drawing/2014/main" id="{B5C2B067-6F53-4BC8-A27D-DEAA2D9B8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000625"/>
            <a:ext cx="538162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Facility classifications, output and staffing should be confirmed for the</a:t>
            </a:r>
          </a:p>
        </p:txBody>
      </p:sp>
      <p:sp>
        <p:nvSpPr>
          <p:cNvPr id="23" name="contracted site and scope.">
            <a:extLst xmlns:a="http://schemas.openxmlformats.org/drawingml/2006/main">
              <a:ext uri="{FF2B5EF4-FFF2-40B4-BE49-F238E27FC236}">
                <a16:creationId xmlns:a16="http://schemas.microsoft.com/office/drawing/2014/main" id="{BD22B07F-5B05-4F75-979E-D4A993871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203031"/>
            <a:ext cx="538162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contracted site and scope.</a:t>
            </a:r>
          </a:p>
        </p:txBody>
      </p:sp>
      <p:sp>
        <p:nvSpPr>
          <p:cNvPr id="24" name="Brochure figures are presented as company-supplied references, not ind">
            <a:extLst xmlns:a="http://schemas.openxmlformats.org/drawingml/2006/main">
              <a:ext uri="{FF2B5EF4-FFF2-40B4-BE49-F238E27FC236}">
                <a16:creationId xmlns:a16="http://schemas.microsoft.com/office/drawing/2014/main" id="{E3AD37CE-9D85-4434-829B-A5EF8779A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5435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Brochure figures are presented as company-supplied references, not independently audited claims.</a:t>
            </a:r>
          </a:p>
        </p:txBody>
      </p:sp>
    </p:spTree>
    <p:extLst>
      <p:ext uri="{BB962C8B-B14F-4D97-AF65-F5344CB8AC3E}">
        <p14:creationId xmlns:p14="http://schemas.microsoft.com/office/powerpoint/2010/main" val="20763881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D8F2524-08D3-44AE-AFA3-19CD3CC15A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24c742aeee4747"/>
          <a:stretch xmlns:a="http://schemas.openxmlformats.org/drawingml/2006/main"/>
        </p:blipFill>
        <p:spPr>
          <a:xfrm xmlns:a="http://schemas.openxmlformats.org/drawingml/2006/main">
            <a:off x="571500" y="238125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2" name="DISSOLVABLE ORAL FILM">
            <a:extLst xmlns:a="http://schemas.openxmlformats.org/drawingml/2006/main">
              <a:ext uri="{FF2B5EF4-FFF2-40B4-BE49-F238E27FC236}">
                <a16:creationId xmlns:a16="http://schemas.microsoft.com/office/drawing/2014/main" id="{032247D5-C066-466E-9226-E12BCD378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048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DISSOLVABLE ORAL FILM</a:t>
            </a:r>
          </a:p>
        </p:txBody>
      </p:sp>
      <p:sp>
        <p:nvSpPr>
          <p:cNvPr id="3" name="OEM / ODM WORKFLOW">
            <a:extLst xmlns:a="http://schemas.openxmlformats.org/drawingml/2006/main">
              <a:ext uri="{FF2B5EF4-FFF2-40B4-BE49-F238E27FC236}">
                <a16:creationId xmlns:a16="http://schemas.microsoft.com/office/drawing/2014/main" id="{4EE8C66D-99F4-4B27-AF7A-8445AF78C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533400"/>
            <a:ext cx="40005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OEM / ODM WORKFLOW</a:t>
            </a:r>
          </a:p>
        </p:txBody>
      </p:sp>
      <p:sp>
        <p:nvSpPr>
          <p:cNvPr id="4" name="03">
            <a:extLst xmlns:a="http://schemas.openxmlformats.org/drawingml/2006/main">
              <a:ext uri="{FF2B5EF4-FFF2-40B4-BE49-F238E27FC236}">
                <a16:creationId xmlns:a16="http://schemas.microsoft.com/office/drawing/2014/main" id="{DB554F8E-169A-40E5-8D12-46B7AF6A5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323850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240EC0-4A3F-496B-ACC8-4304474FE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112204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6EA"/>
          </a:solidFill>
          <a:ln xmlns:a="http://schemas.openxmlformats.org/drawingml/2006/main" w="0">
            <a:noFill/>
          </a:ln>
        </p:spPr>
      </p:sp>
      <p:sp>
        <p:nvSpPr>
          <p:cNvPr id="6" name="Custom development built around feasibility">
            <a:extLst xmlns:a="http://schemas.openxmlformats.org/drawingml/2006/main">
              <a:ext uri="{FF2B5EF4-FFF2-40B4-BE49-F238E27FC236}">
                <a16:creationId xmlns:a16="http://schemas.microsoft.com/office/drawing/2014/main" id="{E88CE95D-283C-483C-B3D7-45D10FAD3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133475"/>
            <a:ext cx="1122045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Custom development built around feasibility</a:t>
            </a:r>
          </a:p>
        </p:txBody>
      </p:sp>
      <p:sp>
        <p:nvSpPr>
          <p:cNvPr id="7" name="dissolvableoralfilm.com">
            <a:extLst xmlns:a="http://schemas.openxmlformats.org/drawingml/2006/main">
              <a:ext uri="{FF2B5EF4-FFF2-40B4-BE49-F238E27FC236}">
                <a16:creationId xmlns:a16="http://schemas.microsoft.com/office/drawing/2014/main" id="{5E8C81FA-965D-4F95-ACBC-22F1C469B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524625"/>
            <a:ext cx="304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58A"/>
                </a:solidFill>
                <a:latin typeface="Arial"/>
                <a:ea typeface="Arial"/>
                <a:cs typeface="Arial"/>
                <a:hlinkClick xmlns:r="http://schemas.openxmlformats.org/officeDocument/2006/relationships" r:id="R11a56115fab34f45"/>
              </a:rPr>
              <a:t>dissolvableoralfilm.com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C73E13-62C9-4B95-B8D8-640661B315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dffd7817d04e19"/>
          <a:srcRect xmlns:a="http://schemas.openxmlformats.org/drawingml/2006/main" l="8214" t="0" r="821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76250" y="2085975"/>
            <a:ext cx="4953000" cy="33337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7A81FC-EF2A-4B04-9840-7A1E495F6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43125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A79D"/>
          </a:solidFill>
          <a:ln xmlns:a="http://schemas.openxmlformats.org/drawingml/2006/main" w="0">
            <a:noFill/>
          </a:ln>
        </p:spPr>
      </p:sp>
      <p:sp>
        <p:nvSpPr>
          <p:cNvPr id="10" name="Formula design">
            <a:extLst xmlns:a="http://schemas.openxmlformats.org/drawingml/2006/main">
              <a:ext uri="{FF2B5EF4-FFF2-40B4-BE49-F238E27FC236}">
                <a16:creationId xmlns:a16="http://schemas.microsoft.com/office/drawing/2014/main" id="{D2EFE536-5BF3-471D-B942-465100661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076450"/>
            <a:ext cx="5095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Formula design</a:t>
            </a:r>
          </a:p>
        </p:txBody>
      </p:sp>
      <p:sp>
        <p:nvSpPr>
          <p:cNvPr id="11" name="Ingredient identity, intended use, practical loading and sensory">
            <a:extLst xmlns:a="http://schemas.openxmlformats.org/drawingml/2006/main">
              <a:ext uri="{FF2B5EF4-FFF2-40B4-BE49-F238E27FC236}">
                <a16:creationId xmlns:a16="http://schemas.microsoft.com/office/drawing/2014/main" id="{DF8E9AF5-FF7A-4E6E-B088-7C00AA163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381250"/>
            <a:ext cx="5095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Ingredient identity, intended use, practical loading and sensory</a:t>
            </a:r>
          </a:p>
        </p:txBody>
      </p:sp>
      <p:sp>
        <p:nvSpPr>
          <p:cNvPr id="12" name="constraints are screened together.">
            <a:extLst xmlns:a="http://schemas.openxmlformats.org/drawingml/2006/main">
              <a:ext uri="{FF2B5EF4-FFF2-40B4-BE49-F238E27FC236}">
                <a16:creationId xmlns:a16="http://schemas.microsoft.com/office/drawing/2014/main" id="{AE218EC7-A170-4AE7-9096-80F5E8D39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583656"/>
            <a:ext cx="5095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constraints are screened together.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9EE57E-E760-432D-B863-75B488E10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190875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A79D"/>
          </a:solidFill>
          <a:ln xmlns:a="http://schemas.openxmlformats.org/drawingml/2006/main" w="0">
            <a:noFill/>
          </a:ln>
        </p:spPr>
      </p:sp>
      <p:sp>
        <p:nvSpPr>
          <p:cNvPr id="14" name="Packaging integration">
            <a:extLst xmlns:a="http://schemas.openxmlformats.org/drawingml/2006/main">
              <a:ext uri="{FF2B5EF4-FFF2-40B4-BE49-F238E27FC236}">
                <a16:creationId xmlns:a16="http://schemas.microsoft.com/office/drawing/2014/main" id="{C49849BF-AD89-4A37-8605-E4FEB88E9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124200"/>
            <a:ext cx="5095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Packaging integration</a:t>
            </a:r>
          </a:p>
        </p:txBody>
      </p:sp>
      <p:sp>
        <p:nvSpPr>
          <p:cNvPr id="15" name="Moisture barrier, unit presentation, artwork and destination-market">
            <a:extLst xmlns:a="http://schemas.openxmlformats.org/drawingml/2006/main">
              <a:ext uri="{FF2B5EF4-FFF2-40B4-BE49-F238E27FC236}">
                <a16:creationId xmlns:a16="http://schemas.microsoft.com/office/drawing/2014/main" id="{9438BEB0-01A2-409A-B3EF-69BA53403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429000"/>
            <a:ext cx="5095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Moisture barrier, unit presentation, artwork and destination-market</a:t>
            </a:r>
          </a:p>
        </p:txBody>
      </p:sp>
      <p:sp>
        <p:nvSpPr>
          <p:cNvPr id="16" name="labeling are aligned early.">
            <a:extLst xmlns:a="http://schemas.openxmlformats.org/drawingml/2006/main">
              <a:ext uri="{FF2B5EF4-FFF2-40B4-BE49-F238E27FC236}">
                <a16:creationId xmlns:a16="http://schemas.microsoft.com/office/drawing/2014/main" id="{C77F9F0F-5DA5-47AA-8A2D-1446CB294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631406"/>
            <a:ext cx="5095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labeling are aligned early.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EBD9AA-B42B-4491-8932-709A6B7B0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238625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A79D"/>
          </a:solidFill>
          <a:ln xmlns:a="http://schemas.openxmlformats.org/drawingml/2006/main" w="0">
            <a:noFill/>
          </a:ln>
        </p:spPr>
      </p:sp>
      <p:sp>
        <p:nvSpPr>
          <p:cNvPr id="18" name="Flavor &amp; format">
            <a:extLst xmlns:a="http://schemas.openxmlformats.org/drawingml/2006/main">
              <a:ext uri="{FF2B5EF4-FFF2-40B4-BE49-F238E27FC236}">
                <a16:creationId xmlns:a16="http://schemas.microsoft.com/office/drawing/2014/main" id="{FA136E0B-E232-43D9-A499-FEC6431AD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4171950"/>
            <a:ext cx="5095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Flavor &amp; format</a:t>
            </a:r>
          </a:p>
        </p:txBody>
      </p:sp>
      <p:sp>
        <p:nvSpPr>
          <p:cNvPr id="19" name="Flavor families, dimensions, texture and disintegration targets are">
            <a:extLst xmlns:a="http://schemas.openxmlformats.org/drawingml/2006/main">
              <a:ext uri="{FF2B5EF4-FFF2-40B4-BE49-F238E27FC236}">
                <a16:creationId xmlns:a16="http://schemas.microsoft.com/office/drawing/2014/main" id="{3D5A51F1-EA64-4EC6-BDA2-BC429D79E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4476750"/>
            <a:ext cx="5095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Flavor families, dimensions, texture and disintegration targets are</a:t>
            </a:r>
          </a:p>
        </p:txBody>
      </p:sp>
      <p:sp>
        <p:nvSpPr>
          <p:cNvPr id="20" name="reviewed through samples.">
            <a:extLst xmlns:a="http://schemas.openxmlformats.org/drawingml/2006/main">
              <a:ext uri="{FF2B5EF4-FFF2-40B4-BE49-F238E27FC236}">
                <a16:creationId xmlns:a16="http://schemas.microsoft.com/office/drawing/2014/main" id="{DBB9FC36-A04B-4F3B-B87D-933FCEA04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4679156"/>
            <a:ext cx="5095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reviewed through samples.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B8E0B5-B5CA-4136-9C83-3B109D83B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286375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A79D"/>
          </a:solidFill>
          <a:ln xmlns:a="http://schemas.openxmlformats.org/drawingml/2006/main" w="0">
            <a:noFill/>
          </a:ln>
        </p:spPr>
      </p:sp>
      <p:sp>
        <p:nvSpPr>
          <p:cNvPr id="22" name="Scheduling">
            <a:extLst xmlns:a="http://schemas.openxmlformats.org/drawingml/2006/main">
              <a:ext uri="{FF2B5EF4-FFF2-40B4-BE49-F238E27FC236}">
                <a16:creationId xmlns:a16="http://schemas.microsoft.com/office/drawing/2014/main" id="{C71CF02A-0F46-4374-B29D-97CE8D4B2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219700"/>
            <a:ext cx="5095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Scheduling</a:t>
            </a:r>
          </a:p>
        </p:txBody>
      </p:sp>
      <p:sp>
        <p:nvSpPr>
          <p:cNvPr id="23" name="The source mentions a standard-order target of 20 days; actual timing">
            <a:extLst xmlns:a="http://schemas.openxmlformats.org/drawingml/2006/main">
              <a:ext uri="{FF2B5EF4-FFF2-40B4-BE49-F238E27FC236}">
                <a16:creationId xmlns:a16="http://schemas.microsoft.com/office/drawing/2014/main" id="{28CD0500-347C-4876-B883-F8B8C0545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524500"/>
            <a:ext cx="5095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The source mentions a standard-order target of 20 days; actual timing</a:t>
            </a:r>
          </a:p>
        </p:txBody>
      </p:sp>
      <p:sp>
        <p:nvSpPr>
          <p:cNvPr id="24" name="is confirmed per project.">
            <a:extLst xmlns:a="http://schemas.openxmlformats.org/drawingml/2006/main">
              <a:ext uri="{FF2B5EF4-FFF2-40B4-BE49-F238E27FC236}">
                <a16:creationId xmlns:a16="http://schemas.microsoft.com/office/drawing/2014/main" id="{0BC9DD28-8C50-4A0A-A47E-E97D31FF8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726906"/>
            <a:ext cx="5095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is confirmed per project.</a:t>
            </a:r>
          </a:p>
        </p:txBody>
      </p:sp>
    </p:spTree>
    <p:extLst>
      <p:ext uri="{BB962C8B-B14F-4D97-AF65-F5344CB8AC3E}">
        <p14:creationId xmlns:p14="http://schemas.microsoft.com/office/powerpoint/2010/main" val="20317547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F7C379-F66F-4E72-8F1D-6A85E05B0C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be2a8f3a634c81"/>
          <a:stretch xmlns:a="http://schemas.openxmlformats.org/drawingml/2006/main"/>
        </p:blipFill>
        <p:spPr>
          <a:xfrm xmlns:a="http://schemas.openxmlformats.org/drawingml/2006/main">
            <a:off x="571500" y="238125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2" name="DISSOLVABLE ORAL FILM">
            <a:extLst xmlns:a="http://schemas.openxmlformats.org/drawingml/2006/main">
              <a:ext uri="{FF2B5EF4-FFF2-40B4-BE49-F238E27FC236}">
                <a16:creationId xmlns:a16="http://schemas.microsoft.com/office/drawing/2014/main" id="{6D9EB70D-4143-4EC5-ABFC-3FCF7F842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048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DISSOLVABLE ORAL FILM</a:t>
            </a:r>
          </a:p>
        </p:txBody>
      </p:sp>
      <p:sp>
        <p:nvSpPr>
          <p:cNvPr id="3" name="FORMAT ATTRIBUTES">
            <a:extLst xmlns:a="http://schemas.openxmlformats.org/drawingml/2006/main">
              <a:ext uri="{FF2B5EF4-FFF2-40B4-BE49-F238E27FC236}">
                <a16:creationId xmlns:a16="http://schemas.microsoft.com/office/drawing/2014/main" id="{8BBF6819-810F-4B86-BD60-8E185ECA3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533400"/>
            <a:ext cx="40005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FORMAT ATTRIBUTES</a:t>
            </a:r>
          </a:p>
        </p:txBody>
      </p:sp>
      <p:sp>
        <p:nvSpPr>
          <p:cNvPr id="4" name="04">
            <a:extLst xmlns:a="http://schemas.openxmlformats.org/drawingml/2006/main">
              <a:ext uri="{FF2B5EF4-FFF2-40B4-BE49-F238E27FC236}">
                <a16:creationId xmlns:a16="http://schemas.microsoft.com/office/drawing/2014/main" id="{A50DD96B-9936-4954-AAD7-4A5DA47C2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323850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A1E95B-BC07-4956-86A0-77B28C0C0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112204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6EA"/>
          </a:solidFill>
          <a:ln xmlns:a="http://schemas.openxmlformats.org/drawingml/2006/main" w="0">
            <a:noFill/>
          </a:ln>
        </p:spPr>
      </p:sp>
      <p:sp>
        <p:nvSpPr>
          <p:cNvPr id="6" name="What the oral-film format can offer">
            <a:extLst xmlns:a="http://schemas.openxmlformats.org/drawingml/2006/main">
              <a:ext uri="{FF2B5EF4-FFF2-40B4-BE49-F238E27FC236}">
                <a16:creationId xmlns:a16="http://schemas.microsoft.com/office/drawing/2014/main" id="{2FFB74B0-D514-475C-B700-17AAA5C1C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133475"/>
            <a:ext cx="1122045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What the oral-film format can offer</a:t>
            </a:r>
          </a:p>
        </p:txBody>
      </p:sp>
      <p:sp>
        <p:nvSpPr>
          <p:cNvPr id="7" name="dissolvableoralfilm.com">
            <a:extLst xmlns:a="http://schemas.openxmlformats.org/drawingml/2006/main">
              <a:ext uri="{FF2B5EF4-FFF2-40B4-BE49-F238E27FC236}">
                <a16:creationId xmlns:a16="http://schemas.microsoft.com/office/drawing/2014/main" id="{653C2458-9A73-42E0-B772-07D693E89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524625"/>
            <a:ext cx="304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58A"/>
                </a:solidFill>
                <a:latin typeface="Arial"/>
                <a:ea typeface="Arial"/>
                <a:cs typeface="Arial"/>
                <a:hlinkClick xmlns:r="http://schemas.openxmlformats.org/officeDocument/2006/relationships" r:id="R9a43550d01a74b0f"/>
              </a:rPr>
              <a:t>dissolvableoralfilm.com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8017BC-F3F5-46EB-84E7-B075A65FB3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a9e2859d944dff"/>
          <a:srcRect xmlns:a="http://schemas.openxmlformats.org/drawingml/2006/main" l="6768" t="0" r="676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2038350"/>
            <a:ext cx="5124450" cy="33337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FE972B-986A-41BF-AB50-FE4C85744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19075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A79D"/>
          </a:solidFill>
          <a:ln xmlns:a="http://schemas.openxmlformats.org/drawingml/2006/main" w="0">
            <a:noFill/>
          </a:ln>
        </p:spPr>
      </p:sp>
      <p:sp>
        <p:nvSpPr>
          <p:cNvPr id="10" name="Portable unit format">
            <a:extLst xmlns:a="http://schemas.openxmlformats.org/drawingml/2006/main">
              <a:ext uri="{FF2B5EF4-FFF2-40B4-BE49-F238E27FC236}">
                <a16:creationId xmlns:a16="http://schemas.microsoft.com/office/drawing/2014/main" id="{4BDA7896-7A31-449B-8630-A1EA530F6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124075"/>
            <a:ext cx="538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Portable unit format</a:t>
            </a:r>
          </a:p>
        </p:txBody>
      </p:sp>
      <p:sp>
        <p:nvSpPr>
          <p:cNvPr id="11" name="A thin, individually packed presentation can support convenient, water">
            <a:extLst xmlns:a="http://schemas.openxmlformats.org/drawingml/2006/main">
              <a:ext uri="{FF2B5EF4-FFF2-40B4-BE49-F238E27FC236}">
                <a16:creationId xmlns:a16="http://schemas.microsoft.com/office/drawing/2014/main" id="{F7C179AE-A216-43B5-AF4C-6AD3FF3E7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428875"/>
            <a:ext cx="538162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A thin, individually packed presentation can support convenient, water-free</a:t>
            </a:r>
          </a:p>
        </p:txBody>
      </p:sp>
      <p:sp>
        <p:nvSpPr>
          <p:cNvPr id="12" name="use.">
            <a:extLst xmlns:a="http://schemas.openxmlformats.org/drawingml/2006/main">
              <a:ext uri="{FF2B5EF4-FFF2-40B4-BE49-F238E27FC236}">
                <a16:creationId xmlns:a16="http://schemas.microsoft.com/office/drawing/2014/main" id="{E46266FB-643D-4D8A-8E75-B72A8EAD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31281"/>
            <a:ext cx="538162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use.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96746E-2ABA-49CE-981C-0BB096EFA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23850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A79D"/>
          </a:solidFill>
          <a:ln xmlns:a="http://schemas.openxmlformats.org/drawingml/2006/main" w="0">
            <a:noFill/>
          </a:ln>
        </p:spPr>
      </p:sp>
      <p:sp>
        <p:nvSpPr>
          <p:cNvPr id="14" name="Experience engineering">
            <a:extLst xmlns:a="http://schemas.openxmlformats.org/drawingml/2006/main">
              <a:ext uri="{FF2B5EF4-FFF2-40B4-BE49-F238E27FC236}">
                <a16:creationId xmlns:a16="http://schemas.microsoft.com/office/drawing/2014/main" id="{7E8CD961-8949-41D7-A3F9-DC44729C7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171825"/>
            <a:ext cx="538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Experience engineering</a:t>
            </a:r>
          </a:p>
        </p:txBody>
      </p:sp>
      <p:sp>
        <p:nvSpPr>
          <p:cNvPr id="15" name="Film size, texture, flavor, handling and disintegration are evaluated ">
            <a:extLst xmlns:a="http://schemas.openxmlformats.org/drawingml/2006/main">
              <a:ext uri="{FF2B5EF4-FFF2-40B4-BE49-F238E27FC236}">
                <a16:creationId xmlns:a16="http://schemas.microsoft.com/office/drawing/2014/main" id="{02E23067-2981-462F-9711-FDEAB5290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476625"/>
            <a:ext cx="538162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Film size, texture, flavor, handling and disintegration are evaluated as one</a:t>
            </a:r>
          </a:p>
        </p:txBody>
      </p:sp>
      <p:sp>
        <p:nvSpPr>
          <p:cNvPr id="16" name="system.">
            <a:extLst xmlns:a="http://schemas.openxmlformats.org/drawingml/2006/main">
              <a:ext uri="{FF2B5EF4-FFF2-40B4-BE49-F238E27FC236}">
                <a16:creationId xmlns:a16="http://schemas.microsoft.com/office/drawing/2014/main" id="{623ED9CF-3258-4072-B661-DD0F03C2E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79031"/>
            <a:ext cx="538162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system.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4B03C9-C04E-4657-A212-B07952849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28625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A79D"/>
          </a:solidFill>
          <a:ln xmlns:a="http://schemas.openxmlformats.org/drawingml/2006/main" w="0">
            <a:noFill/>
          </a:ln>
        </p:spPr>
      </p:sp>
      <p:sp>
        <p:nvSpPr>
          <p:cNvPr id="18" name="Protection by pack">
            <a:extLst xmlns:a="http://schemas.openxmlformats.org/drawingml/2006/main">
              <a:ext uri="{FF2B5EF4-FFF2-40B4-BE49-F238E27FC236}">
                <a16:creationId xmlns:a16="http://schemas.microsoft.com/office/drawing/2014/main" id="{E290FE11-120C-4EA3-936A-EA80E7A84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219575"/>
            <a:ext cx="538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Protection by pack</a:t>
            </a:r>
          </a:p>
        </p:txBody>
      </p:sp>
      <p:sp>
        <p:nvSpPr>
          <p:cNvPr id="19" name="Single-dose sachets can support moisture control and portability.">
            <a:extLst xmlns:a="http://schemas.openxmlformats.org/drawingml/2006/main">
              <a:ext uri="{FF2B5EF4-FFF2-40B4-BE49-F238E27FC236}">
                <a16:creationId xmlns:a16="http://schemas.microsoft.com/office/drawing/2014/main" id="{58C90D7F-DCB8-4512-BCBC-EE5533A21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524375"/>
            <a:ext cx="538162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Single-dose sachets can support moisture control and portability.</a:t>
            </a:r>
          </a:p>
        </p:txBody>
      </p:sp>
      <p:sp>
        <p:nvSpPr>
          <p:cNvPr id="20" name="Dissolution alone does not establish absorption, bioavailability, onse">
            <a:extLst xmlns:a="http://schemas.openxmlformats.org/drawingml/2006/main">
              <a:ext uri="{FF2B5EF4-FFF2-40B4-BE49-F238E27FC236}">
                <a16:creationId xmlns:a16="http://schemas.microsoft.com/office/drawing/2014/main" id="{12F1BECC-F2E6-437B-A330-0E5A01A0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429250"/>
            <a:ext cx="11220450" cy="205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Dissolution alone does not establish absorption, bioavailability, onset time or clinical advantage. Claims require product-specific</a:t>
            </a:r>
          </a:p>
        </p:txBody>
      </p:sp>
      <p:sp>
        <p:nvSpPr>
          <p:cNvPr id="21" name="evidence and market review.">
            <a:extLst xmlns:a="http://schemas.openxmlformats.org/drawingml/2006/main">
              <a:ext uri="{FF2B5EF4-FFF2-40B4-BE49-F238E27FC236}">
                <a16:creationId xmlns:a16="http://schemas.microsoft.com/office/drawing/2014/main" id="{E83CBDB3-C8E0-4A87-A033-FC336A7AE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643563"/>
            <a:ext cx="11220450" cy="205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evidence and market review.</a:t>
            </a:r>
          </a:p>
        </p:txBody>
      </p:sp>
    </p:spTree>
    <p:extLst>
      <p:ext uri="{BB962C8B-B14F-4D97-AF65-F5344CB8AC3E}">
        <p14:creationId xmlns:p14="http://schemas.microsoft.com/office/powerpoint/2010/main" val="14651478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CC8940-13FE-4D33-BF13-5CC0EA5A08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dd27fc0cd04bc0"/>
          <a:stretch xmlns:a="http://schemas.openxmlformats.org/drawingml/2006/main"/>
        </p:blipFill>
        <p:spPr>
          <a:xfrm xmlns:a="http://schemas.openxmlformats.org/drawingml/2006/main">
            <a:off x="571500" y="238125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2" name="DISSOLVABLE ORAL FILM">
            <a:extLst xmlns:a="http://schemas.openxmlformats.org/drawingml/2006/main">
              <a:ext uri="{FF2B5EF4-FFF2-40B4-BE49-F238E27FC236}">
                <a16:creationId xmlns:a16="http://schemas.microsoft.com/office/drawing/2014/main" id="{1BA20742-DC88-4D7F-812B-BA71AECFA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048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DISSOLVABLE ORAL FILM</a:t>
            </a:r>
          </a:p>
        </p:txBody>
      </p:sp>
      <p:sp>
        <p:nvSpPr>
          <p:cNvPr id="3" name="QUALITY &amp; DOCUMENTATION">
            <a:extLst xmlns:a="http://schemas.openxmlformats.org/drawingml/2006/main">
              <a:ext uri="{FF2B5EF4-FFF2-40B4-BE49-F238E27FC236}">
                <a16:creationId xmlns:a16="http://schemas.microsoft.com/office/drawing/2014/main" id="{DA42ABD1-C0E0-4FBE-8350-F9F5F349D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533400"/>
            <a:ext cx="40005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QUALITY &amp; DOCUMENTATION</a:t>
            </a:r>
          </a:p>
        </p:txBody>
      </p:sp>
      <p:sp>
        <p:nvSpPr>
          <p:cNvPr id="4" name="05">
            <a:extLst xmlns:a="http://schemas.openxmlformats.org/drawingml/2006/main">
              <a:ext uri="{FF2B5EF4-FFF2-40B4-BE49-F238E27FC236}">
                <a16:creationId xmlns:a16="http://schemas.microsoft.com/office/drawing/2014/main" id="{86394D91-49FD-4D2C-B128-4455C8DC0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323850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116164-FEA9-44EA-B61B-014D021EB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112204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6EA"/>
          </a:solidFill>
          <a:ln xmlns:a="http://schemas.openxmlformats.org/drawingml/2006/main" w="0">
            <a:noFill/>
          </a:ln>
        </p:spPr>
      </p:sp>
      <p:sp>
        <p:nvSpPr>
          <p:cNvPr id="6" name="Quality references need scope verification">
            <a:extLst xmlns:a="http://schemas.openxmlformats.org/drawingml/2006/main">
              <a:ext uri="{FF2B5EF4-FFF2-40B4-BE49-F238E27FC236}">
                <a16:creationId xmlns:a16="http://schemas.microsoft.com/office/drawing/2014/main" id="{D7F73DED-A33C-4EC0-962C-4E58E5C33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133475"/>
            <a:ext cx="1122045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Quality references need scope verification</a:t>
            </a:r>
          </a:p>
        </p:txBody>
      </p:sp>
      <p:sp>
        <p:nvSpPr>
          <p:cNvPr id="7" name="dissolvableoralfilm.com">
            <a:extLst xmlns:a="http://schemas.openxmlformats.org/drawingml/2006/main">
              <a:ext uri="{FF2B5EF4-FFF2-40B4-BE49-F238E27FC236}">
                <a16:creationId xmlns:a16="http://schemas.microsoft.com/office/drawing/2014/main" id="{96469E60-E9E6-40AC-84F3-02847F2B6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524625"/>
            <a:ext cx="304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58A"/>
                </a:solidFill>
                <a:latin typeface="Arial"/>
                <a:ea typeface="Arial"/>
                <a:cs typeface="Arial"/>
                <a:hlinkClick xmlns:r="http://schemas.openxmlformats.org/officeDocument/2006/relationships" r:id="Rcb909c02e0ba40a6"/>
              </a:rPr>
              <a:t>dissolvableoralfilm.com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51CCCB-894E-405A-BFDC-972A8BA08A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56b3b01a3b4c5b"/>
          <a:srcRect xmlns:a="http://schemas.openxmlformats.org/drawingml/2006/main" l="8375" t="0" r="837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62750" y="2038350"/>
            <a:ext cx="4933950" cy="3333750"/>
          </a:xfrm>
          <a:prstGeom xmlns:a="http://schemas.openxmlformats.org/drawingml/2006/main" prst="rect">
            <a:avLst/>
          </a:prstGeom>
        </p:spPr>
      </p:pic>
      <p:sp>
        <p:nvSpPr>
          <p:cNvPr id="9" name="GMP / HACCP">
            <a:extLst xmlns:a="http://schemas.openxmlformats.org/drawingml/2006/main">
              <a:ext uri="{FF2B5EF4-FFF2-40B4-BE49-F238E27FC236}">
                <a16:creationId xmlns:a16="http://schemas.microsoft.com/office/drawing/2014/main" id="{9C265E7B-13CA-4BD6-A096-4542DCB3D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955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GMP / HACCP</a:t>
            </a:r>
          </a:p>
        </p:txBody>
      </p:sp>
      <p:sp>
        <p:nvSpPr>
          <p:cNvPr id="10" name="Confirm named legal entity, site, issuer, scope">
            <a:extLst xmlns:a="http://schemas.openxmlformats.org/drawingml/2006/main">
              <a:ext uri="{FF2B5EF4-FFF2-40B4-BE49-F238E27FC236}">
                <a16:creationId xmlns:a16="http://schemas.microsoft.com/office/drawing/2014/main" id="{23B41801-18FD-4B95-9EC2-686136F60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095500"/>
            <a:ext cx="3571875" cy="205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Confirm named legal entity, site, issuer, scope</a:t>
            </a:r>
          </a:p>
        </p:txBody>
      </p:sp>
      <p:sp>
        <p:nvSpPr>
          <p:cNvPr id="11" name="and validity.">
            <a:extLst xmlns:a="http://schemas.openxmlformats.org/drawingml/2006/main">
              <a:ext uri="{FF2B5EF4-FFF2-40B4-BE49-F238E27FC236}">
                <a16:creationId xmlns:a16="http://schemas.microsoft.com/office/drawing/2014/main" id="{D37A7C45-3BEE-4D93-AD1C-33A58F85A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309813"/>
            <a:ext cx="3571875" cy="205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and validity.</a:t>
            </a:r>
          </a:p>
        </p:txBody>
      </p:sp>
      <p:sp>
        <p:nvSpPr>
          <p:cNvPr id="12" name="ISO 9001 / 22000">
            <a:extLst xmlns:a="http://schemas.openxmlformats.org/drawingml/2006/main">
              <a:ext uri="{FF2B5EF4-FFF2-40B4-BE49-F238E27FC236}">
                <a16:creationId xmlns:a16="http://schemas.microsoft.com/office/drawing/2014/main" id="{41F655A9-66B6-4043-8BAF-60D4C7C1E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00037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ISO 9001 / 22000</a:t>
            </a:r>
          </a:p>
        </p:txBody>
      </p:sp>
      <p:sp>
        <p:nvSpPr>
          <p:cNvPr id="13" name="Confirm the audited management-system">
            <a:extLst xmlns:a="http://schemas.openxmlformats.org/drawingml/2006/main">
              <a:ext uri="{FF2B5EF4-FFF2-40B4-BE49-F238E27FC236}">
                <a16:creationId xmlns:a16="http://schemas.microsoft.com/office/drawing/2014/main" id="{334E5ECD-45CE-4249-BAA1-153B82D2A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000375"/>
            <a:ext cx="3571875" cy="205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Confirm the audited management-system</a:t>
            </a:r>
          </a:p>
        </p:txBody>
      </p:sp>
      <p:sp>
        <p:nvSpPr>
          <p:cNvPr id="14" name="scope and current certificate.">
            <a:extLst xmlns:a="http://schemas.openxmlformats.org/drawingml/2006/main">
              <a:ext uri="{FF2B5EF4-FFF2-40B4-BE49-F238E27FC236}">
                <a16:creationId xmlns:a16="http://schemas.microsoft.com/office/drawing/2014/main" id="{B03F3C57-590C-44C2-B8E3-2F558F492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214688"/>
            <a:ext cx="3571875" cy="205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scope and current certificate.</a:t>
            </a:r>
          </a:p>
        </p:txBody>
      </p:sp>
      <p:sp>
        <p:nvSpPr>
          <p:cNvPr id="15" name="Halal / Kosher">
            <a:extLst xmlns:a="http://schemas.openxmlformats.org/drawingml/2006/main">
              <a:ext uri="{FF2B5EF4-FFF2-40B4-BE49-F238E27FC236}">
                <a16:creationId xmlns:a16="http://schemas.microsoft.com/office/drawing/2014/main" id="{EA8AD4BA-81DA-4E07-B540-4E95A7276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9052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Halal / Kosher</a:t>
            </a:r>
          </a:p>
        </p:txBody>
      </p:sp>
      <p:sp>
        <p:nvSpPr>
          <p:cNvPr id="16" name="Confirm ingredient, process, product and">
            <a:extLst xmlns:a="http://schemas.openxmlformats.org/drawingml/2006/main">
              <a:ext uri="{FF2B5EF4-FFF2-40B4-BE49-F238E27FC236}">
                <a16:creationId xmlns:a16="http://schemas.microsoft.com/office/drawing/2014/main" id="{FC72B95B-9CFF-4C4B-8610-79C336C10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905250"/>
            <a:ext cx="3571875" cy="205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Confirm ingredient, process, product and</a:t>
            </a:r>
          </a:p>
        </p:txBody>
      </p:sp>
      <p:sp>
        <p:nvSpPr>
          <p:cNvPr id="17" name="facility coverage.">
            <a:extLst xmlns:a="http://schemas.openxmlformats.org/drawingml/2006/main">
              <a:ext uri="{FF2B5EF4-FFF2-40B4-BE49-F238E27FC236}">
                <a16:creationId xmlns:a16="http://schemas.microsoft.com/office/drawing/2014/main" id="{7648AB58-F011-4FC1-8FFD-3E42F0051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19563"/>
            <a:ext cx="3571875" cy="205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facility coverage.</a:t>
            </a:r>
          </a:p>
        </p:txBody>
      </p:sp>
      <p:sp>
        <p:nvSpPr>
          <p:cNvPr id="18" name="Project documents">
            <a:extLst xmlns:a="http://schemas.openxmlformats.org/drawingml/2006/main">
              <a:ext uri="{FF2B5EF4-FFF2-40B4-BE49-F238E27FC236}">
                <a16:creationId xmlns:a16="http://schemas.microsoft.com/office/drawing/2014/main" id="{1C74257B-2187-434C-B408-D9FC21ED1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8101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Project documents</a:t>
            </a:r>
          </a:p>
        </p:txBody>
      </p:sp>
      <p:sp>
        <p:nvSpPr>
          <p:cNvPr id="19" name="Agree specifications, test reports, traceability">
            <a:extLst xmlns:a="http://schemas.openxmlformats.org/drawingml/2006/main">
              <a:ext uri="{FF2B5EF4-FFF2-40B4-BE49-F238E27FC236}">
                <a16:creationId xmlns:a16="http://schemas.microsoft.com/office/drawing/2014/main" id="{7EEC430B-669A-41EB-B19A-E38D34AE5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10125"/>
            <a:ext cx="3571875" cy="205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Agree specifications, test reports, traceability</a:t>
            </a:r>
          </a:p>
        </p:txBody>
      </p:sp>
      <p:sp>
        <p:nvSpPr>
          <p:cNvPr id="20" name="and change control.">
            <a:extLst xmlns:a="http://schemas.openxmlformats.org/drawingml/2006/main">
              <a:ext uri="{FF2B5EF4-FFF2-40B4-BE49-F238E27FC236}">
                <a16:creationId xmlns:a16="http://schemas.microsoft.com/office/drawing/2014/main" id="{D1EF9FAD-E26B-4896-8E4E-79C949878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024438"/>
            <a:ext cx="3571875" cy="205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and change control.</a:t>
            </a:r>
          </a:p>
        </p:txBody>
      </p:sp>
      <p:sp>
        <p:nvSpPr>
          <p:cNvPr id="21" name="Certification references in the brochure are not treated as blanket ap">
            <a:extLst xmlns:a="http://schemas.openxmlformats.org/drawingml/2006/main">
              <a:ext uri="{FF2B5EF4-FFF2-40B4-BE49-F238E27FC236}">
                <a16:creationId xmlns:a16="http://schemas.microsoft.com/office/drawing/2014/main" id="{290BFD11-CC90-4584-A072-28A3E31A3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810250"/>
            <a:ext cx="10953750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Certification references in the brochure are not treated as blanket approval or endorsement for every product or market.</a:t>
            </a:r>
          </a:p>
        </p:txBody>
      </p:sp>
    </p:spTree>
    <p:extLst>
      <p:ext uri="{BB962C8B-B14F-4D97-AF65-F5344CB8AC3E}">
        <p14:creationId xmlns:p14="http://schemas.microsoft.com/office/powerpoint/2010/main" val="8016560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2190EB1-DBA3-473E-80B9-08ABADB3DB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17a21624dd4cfc"/>
          <a:stretch xmlns:a="http://schemas.openxmlformats.org/drawingml/2006/main"/>
        </p:blipFill>
        <p:spPr>
          <a:xfrm xmlns:a="http://schemas.openxmlformats.org/drawingml/2006/main">
            <a:off x="571500" y="238125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2" name="DISSOLVABLE ORAL FILM">
            <a:extLst xmlns:a="http://schemas.openxmlformats.org/drawingml/2006/main">
              <a:ext uri="{FF2B5EF4-FFF2-40B4-BE49-F238E27FC236}">
                <a16:creationId xmlns:a16="http://schemas.microsoft.com/office/drawing/2014/main" id="{D5E311CE-D6CF-407F-B5A5-C6EF0F36D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048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DISSOLVABLE ORAL FILM</a:t>
            </a:r>
          </a:p>
        </p:txBody>
      </p:sp>
      <p:sp>
        <p:nvSpPr>
          <p:cNvPr id="3" name="CUSTOM SERVICE PROCESS">
            <a:extLst xmlns:a="http://schemas.openxmlformats.org/drawingml/2006/main">
              <a:ext uri="{FF2B5EF4-FFF2-40B4-BE49-F238E27FC236}">
                <a16:creationId xmlns:a16="http://schemas.microsoft.com/office/drawing/2014/main" id="{40F3D7D9-6852-46CA-B8F8-5200BDA15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533400"/>
            <a:ext cx="40005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CUSTOM SERVICE PROCESS</a:t>
            </a:r>
          </a:p>
        </p:txBody>
      </p:sp>
      <p:sp>
        <p:nvSpPr>
          <p:cNvPr id="4" name="06">
            <a:extLst xmlns:a="http://schemas.openxmlformats.org/drawingml/2006/main">
              <a:ext uri="{FF2B5EF4-FFF2-40B4-BE49-F238E27FC236}">
                <a16:creationId xmlns:a16="http://schemas.microsoft.com/office/drawing/2014/main" id="{A0B60278-D3AD-40F8-9DC8-1B34EEE2A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323850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C3C8E7-8F1C-4E19-9718-83AD95421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112204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6EA"/>
          </a:solidFill>
          <a:ln xmlns:a="http://schemas.openxmlformats.org/drawingml/2006/main" w="0">
            <a:noFill/>
          </a:ln>
        </p:spPr>
      </p:sp>
      <p:sp>
        <p:nvSpPr>
          <p:cNvPr id="6" name="Nine project gates from brief to support">
            <a:extLst xmlns:a="http://schemas.openxmlformats.org/drawingml/2006/main">
              <a:ext uri="{FF2B5EF4-FFF2-40B4-BE49-F238E27FC236}">
                <a16:creationId xmlns:a16="http://schemas.microsoft.com/office/drawing/2014/main" id="{744784C0-B793-409E-BF05-A88DDA20F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133475"/>
            <a:ext cx="1122045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Nine project gates from brief to support</a:t>
            </a:r>
          </a:p>
        </p:txBody>
      </p:sp>
      <p:sp>
        <p:nvSpPr>
          <p:cNvPr id="7" name="dissolvableoralfilm.com">
            <a:extLst xmlns:a="http://schemas.openxmlformats.org/drawingml/2006/main">
              <a:ext uri="{FF2B5EF4-FFF2-40B4-BE49-F238E27FC236}">
                <a16:creationId xmlns:a16="http://schemas.microsoft.com/office/drawing/2014/main" id="{42CDA4B2-0887-4FD0-B9B6-465B45F90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524625"/>
            <a:ext cx="304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58A"/>
                </a:solidFill>
                <a:latin typeface="Arial"/>
                <a:ea typeface="Arial"/>
                <a:cs typeface="Arial"/>
                <a:hlinkClick xmlns:r="http://schemas.openxmlformats.org/officeDocument/2006/relationships" r:id="Re9a312c126444471"/>
              </a:rPr>
              <a:t>dissolvableoralfilm.com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82434E-C7DF-4466-AD36-1FBCC07B5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95500"/>
            <a:ext cx="34290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DF8F7"/>
          </a:solidFill>
          <a:ln xmlns:a="http://schemas.openxmlformats.org/drawingml/2006/main" w="9525">
            <a:solidFill>
              <a:srgbClr val="D7E6EA"/>
            </a:solidFill>
          </a:ln>
        </p:spPr>
      </p:sp>
      <p:sp>
        <p:nvSpPr>
          <p:cNvPr id="9" name="01">
            <a:extLst xmlns:a="http://schemas.openxmlformats.org/drawingml/2006/main">
              <a:ext uri="{FF2B5EF4-FFF2-40B4-BE49-F238E27FC236}">
                <a16:creationId xmlns:a16="http://schemas.microsoft.com/office/drawing/2014/main" id="{630A8840-A57B-4DE1-9CDD-1563AFAAD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479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Requirements discussion">
            <a:extLst xmlns:a="http://schemas.openxmlformats.org/drawingml/2006/main">
              <a:ext uri="{FF2B5EF4-FFF2-40B4-BE49-F238E27FC236}">
                <a16:creationId xmlns:a16="http://schemas.microsoft.com/office/drawing/2014/main" id="{8FA91140-6576-4441-9BC3-65190143A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66950"/>
            <a:ext cx="2476500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Requirements discussion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B321BD-6464-45F8-98EE-31D60DAF3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2095500"/>
            <a:ext cx="34290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7FBFB"/>
          </a:solidFill>
          <a:ln xmlns:a="http://schemas.openxmlformats.org/drawingml/2006/main" w="9525">
            <a:solidFill>
              <a:srgbClr val="D7E6EA"/>
            </a:solidFill>
          </a:ln>
        </p:spPr>
      </p:sp>
      <p:sp>
        <p:nvSpPr>
          <p:cNvPr id="12" name="02">
            <a:extLst xmlns:a="http://schemas.openxmlformats.org/drawingml/2006/main">
              <a:ext uri="{FF2B5EF4-FFF2-40B4-BE49-F238E27FC236}">
                <a16:creationId xmlns:a16="http://schemas.microsoft.com/office/drawing/2014/main" id="{0CA5745A-D5BD-4466-82BF-E8CC8DF0E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2479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Formula approval">
            <a:extLst xmlns:a="http://schemas.openxmlformats.org/drawingml/2006/main">
              <a:ext uri="{FF2B5EF4-FFF2-40B4-BE49-F238E27FC236}">
                <a16:creationId xmlns:a16="http://schemas.microsoft.com/office/drawing/2014/main" id="{937C3654-947F-48CC-A399-03811D8B6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266950"/>
            <a:ext cx="2476500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Formula approval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EF87D1-1315-4557-9FE6-FD7C46210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095500"/>
            <a:ext cx="34290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7FBFB"/>
          </a:solidFill>
          <a:ln xmlns:a="http://schemas.openxmlformats.org/drawingml/2006/main" w="9525">
            <a:solidFill>
              <a:srgbClr val="D7E6EA"/>
            </a:solidFill>
          </a:ln>
        </p:spPr>
      </p:sp>
      <p:sp>
        <p:nvSpPr>
          <p:cNvPr id="15" name="03">
            <a:extLst xmlns:a="http://schemas.openxmlformats.org/drawingml/2006/main">
              <a:ext uri="{FF2B5EF4-FFF2-40B4-BE49-F238E27FC236}">
                <a16:creationId xmlns:a16="http://schemas.microsoft.com/office/drawing/2014/main" id="{4BAE0B00-CB5B-45D3-AE87-0155D0CAF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2479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6" name="Sample approval">
            <a:extLst xmlns:a="http://schemas.openxmlformats.org/drawingml/2006/main">
              <a:ext uri="{FF2B5EF4-FFF2-40B4-BE49-F238E27FC236}">
                <a16:creationId xmlns:a16="http://schemas.microsoft.com/office/drawing/2014/main" id="{C6128DD6-713C-4BE3-A7D5-E16233F92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2476500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Sample approval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E16997-CF56-4494-9277-4BB20A443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333750"/>
            <a:ext cx="34290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7FBFB"/>
          </a:solidFill>
          <a:ln xmlns:a="http://schemas.openxmlformats.org/drawingml/2006/main" w="9525">
            <a:solidFill>
              <a:srgbClr val="D7E6EA"/>
            </a:solidFill>
          </a:ln>
        </p:spPr>
      </p:sp>
      <p:sp>
        <p:nvSpPr>
          <p:cNvPr id="18" name="04">
            <a:extLst xmlns:a="http://schemas.openxmlformats.org/drawingml/2006/main">
              <a:ext uri="{FF2B5EF4-FFF2-40B4-BE49-F238E27FC236}">
                <a16:creationId xmlns:a16="http://schemas.microsoft.com/office/drawing/2014/main" id="{AD0D0C48-7337-4B0B-A4ED-CE7B4C8C4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8615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Order confirmation">
            <a:extLst xmlns:a="http://schemas.openxmlformats.org/drawingml/2006/main">
              <a:ext uri="{FF2B5EF4-FFF2-40B4-BE49-F238E27FC236}">
                <a16:creationId xmlns:a16="http://schemas.microsoft.com/office/drawing/2014/main" id="{D25AFA4F-9083-43C7-9F53-41EA450AB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505200"/>
            <a:ext cx="2476500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Order confirmation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DDE086-4758-4D94-81D3-B933EC09A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333750"/>
            <a:ext cx="34290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7FBFB"/>
          </a:solidFill>
          <a:ln xmlns:a="http://schemas.openxmlformats.org/drawingml/2006/main" w="9525">
            <a:solidFill>
              <a:srgbClr val="D7E6EA"/>
            </a:solidFill>
          </a:ln>
        </p:spPr>
      </p:sp>
      <p:sp>
        <p:nvSpPr>
          <p:cNvPr id="21" name="05">
            <a:extLst xmlns:a="http://schemas.openxmlformats.org/drawingml/2006/main">
              <a:ext uri="{FF2B5EF4-FFF2-40B4-BE49-F238E27FC236}">
                <a16:creationId xmlns:a16="http://schemas.microsoft.com/office/drawing/2014/main" id="{97EA9DD3-634C-4793-BDB0-6EBF63540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48615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2" name="Deposit payment">
            <a:extLst xmlns:a="http://schemas.openxmlformats.org/drawingml/2006/main">
              <a:ext uri="{FF2B5EF4-FFF2-40B4-BE49-F238E27FC236}">
                <a16:creationId xmlns:a16="http://schemas.microsoft.com/office/drawing/2014/main" id="{EAF637A5-D5F1-46FB-9EDE-93575BAC8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3505200"/>
            <a:ext cx="2476500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Deposit payment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3D5076-537D-4838-97B8-19C3F9D9D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3333750"/>
            <a:ext cx="34290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7FBFB"/>
          </a:solidFill>
          <a:ln xmlns:a="http://schemas.openxmlformats.org/drawingml/2006/main" w="9525">
            <a:solidFill>
              <a:srgbClr val="D7E6EA"/>
            </a:solidFill>
          </a:ln>
        </p:spPr>
      </p:sp>
      <p:sp>
        <p:nvSpPr>
          <p:cNvPr id="24" name="06">
            <a:extLst xmlns:a="http://schemas.openxmlformats.org/drawingml/2006/main">
              <a:ext uri="{FF2B5EF4-FFF2-40B4-BE49-F238E27FC236}">
                <a16:creationId xmlns:a16="http://schemas.microsoft.com/office/drawing/2014/main" id="{92B46FBD-600C-4E85-8700-2CAB2A9A2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48615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5" name="Manufacturing">
            <a:extLst xmlns:a="http://schemas.openxmlformats.org/drawingml/2006/main">
              <a:ext uri="{FF2B5EF4-FFF2-40B4-BE49-F238E27FC236}">
                <a16:creationId xmlns:a16="http://schemas.microsoft.com/office/drawing/2014/main" id="{D9E9C2A3-62F7-4893-B7E7-EB1AC5FF4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505200"/>
            <a:ext cx="2476500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Manufacturing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A9D27D6-7F13-4A34-8C43-8E23A811E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572000"/>
            <a:ext cx="34290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7FBFB"/>
          </a:solidFill>
          <a:ln xmlns:a="http://schemas.openxmlformats.org/drawingml/2006/main" w="9525">
            <a:solidFill>
              <a:srgbClr val="D7E6EA"/>
            </a:solidFill>
          </a:ln>
        </p:spPr>
      </p:sp>
      <p:sp>
        <p:nvSpPr>
          <p:cNvPr id="27" name="07">
            <a:extLst xmlns:a="http://schemas.openxmlformats.org/drawingml/2006/main">
              <a:ext uri="{FF2B5EF4-FFF2-40B4-BE49-F238E27FC236}">
                <a16:creationId xmlns:a16="http://schemas.microsoft.com/office/drawing/2014/main" id="{2987B2E4-926A-4EB3-85EB-F44D8E4B9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244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28" name="Balance settlement">
            <a:extLst xmlns:a="http://schemas.openxmlformats.org/drawingml/2006/main">
              <a:ext uri="{FF2B5EF4-FFF2-40B4-BE49-F238E27FC236}">
                <a16:creationId xmlns:a16="http://schemas.microsoft.com/office/drawing/2014/main" id="{BF2ABA94-8DAF-499B-95EE-C82AE3EBD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743450"/>
            <a:ext cx="2476500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Balance settlement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E99BBB9-2196-4766-9556-D734078C4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4572000"/>
            <a:ext cx="34290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7FBFB"/>
          </a:solidFill>
          <a:ln xmlns:a="http://schemas.openxmlformats.org/drawingml/2006/main" w="9525">
            <a:solidFill>
              <a:srgbClr val="D7E6EA"/>
            </a:solidFill>
          </a:ln>
        </p:spPr>
      </p:sp>
      <p:sp>
        <p:nvSpPr>
          <p:cNvPr id="30" name="08">
            <a:extLst xmlns:a="http://schemas.openxmlformats.org/drawingml/2006/main">
              <a:ext uri="{FF2B5EF4-FFF2-40B4-BE49-F238E27FC236}">
                <a16:creationId xmlns:a16="http://schemas.microsoft.com/office/drawing/2014/main" id="{11E52F32-DAF0-4286-A615-B5817E4A3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7244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1" name="Packing &amp; dispatch">
            <a:extLst xmlns:a="http://schemas.openxmlformats.org/drawingml/2006/main">
              <a:ext uri="{FF2B5EF4-FFF2-40B4-BE49-F238E27FC236}">
                <a16:creationId xmlns:a16="http://schemas.microsoft.com/office/drawing/2014/main" id="{33757F67-4B98-4EE4-B777-616D48670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4743450"/>
            <a:ext cx="2476500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Packing &amp; dispatch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968173D-5493-45EA-A5F5-E7A0EF0B0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4572000"/>
            <a:ext cx="34290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7FBFB"/>
          </a:solidFill>
          <a:ln xmlns:a="http://schemas.openxmlformats.org/drawingml/2006/main" w="9525">
            <a:solidFill>
              <a:srgbClr val="D7E6EA"/>
            </a:solidFill>
          </a:ln>
        </p:spPr>
      </p:sp>
      <p:sp>
        <p:nvSpPr>
          <p:cNvPr id="33" name="09">
            <a:extLst xmlns:a="http://schemas.openxmlformats.org/drawingml/2006/main">
              <a:ext uri="{FF2B5EF4-FFF2-40B4-BE49-F238E27FC236}">
                <a16:creationId xmlns:a16="http://schemas.microsoft.com/office/drawing/2014/main" id="{E20E79F3-3A0E-4283-AB94-ED206B7C9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7244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34" name="After-sales support">
            <a:extLst xmlns:a="http://schemas.openxmlformats.org/drawingml/2006/main">
              <a:ext uri="{FF2B5EF4-FFF2-40B4-BE49-F238E27FC236}">
                <a16:creationId xmlns:a16="http://schemas.microsoft.com/office/drawing/2014/main" id="{2209606D-0F91-4427-B869-D54554793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43450"/>
            <a:ext cx="2476500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After-sales support</a:t>
            </a:r>
          </a:p>
        </p:txBody>
      </p:sp>
      <p:sp>
        <p:nvSpPr>
          <p:cNvPr id="35" name="Prototype, artwork and final specifications are approved before manufa">
            <a:extLst xmlns:a="http://schemas.openxmlformats.org/drawingml/2006/main">
              <a:ext uri="{FF2B5EF4-FFF2-40B4-BE49-F238E27FC236}">
                <a16:creationId xmlns:a16="http://schemas.microsoft.com/office/drawing/2014/main" id="{514EC245-6684-48BF-9F59-236E2AE27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934075"/>
            <a:ext cx="11220450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Prototype, artwork and final specifications are approved before manufacturing. Commercial and payment milestones follow the signed agreement.</a:t>
            </a:r>
          </a:p>
        </p:txBody>
      </p:sp>
    </p:spTree>
    <p:extLst>
      <p:ext uri="{BB962C8B-B14F-4D97-AF65-F5344CB8AC3E}">
        <p14:creationId xmlns:p14="http://schemas.microsoft.com/office/powerpoint/2010/main" val="164906245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7BF5F04-4D73-48F0-B6BA-0C0553F1CA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13c7a5970441e6"/>
          <a:stretch xmlns:a="http://schemas.openxmlformats.org/drawingml/2006/main"/>
        </p:blipFill>
        <p:spPr>
          <a:xfrm xmlns:a="http://schemas.openxmlformats.org/drawingml/2006/main">
            <a:off x="571500" y="238125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2" name="DISSOLVABLE ORAL FILM">
            <a:extLst xmlns:a="http://schemas.openxmlformats.org/drawingml/2006/main">
              <a:ext uri="{FF2B5EF4-FFF2-40B4-BE49-F238E27FC236}">
                <a16:creationId xmlns:a16="http://schemas.microsoft.com/office/drawing/2014/main" id="{98B1B46A-B7FA-4A7A-BB72-6A61C6953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048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DISSOLVABLE ORAL FILM</a:t>
            </a:r>
          </a:p>
        </p:txBody>
      </p:sp>
      <p:sp>
        <p:nvSpPr>
          <p:cNvPr id="3" name="PORTFOLIO MAP">
            <a:extLst xmlns:a="http://schemas.openxmlformats.org/drawingml/2006/main">
              <a:ext uri="{FF2B5EF4-FFF2-40B4-BE49-F238E27FC236}">
                <a16:creationId xmlns:a16="http://schemas.microsoft.com/office/drawing/2014/main" id="{EDDF8724-CA9E-41AD-9792-D400C30BC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533400"/>
            <a:ext cx="40005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PORTFOLIO MAP</a:t>
            </a:r>
          </a:p>
        </p:txBody>
      </p:sp>
      <p:sp>
        <p:nvSpPr>
          <p:cNvPr id="4" name="07">
            <a:extLst xmlns:a="http://schemas.openxmlformats.org/drawingml/2006/main">
              <a:ext uri="{FF2B5EF4-FFF2-40B4-BE49-F238E27FC236}">
                <a16:creationId xmlns:a16="http://schemas.microsoft.com/office/drawing/2014/main" id="{BB3BF5D8-55A1-4DB1-8EFA-3A2D82981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323850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03AA20-85F4-42B9-8C8F-54FF1E5AE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112204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6EA"/>
          </a:solidFill>
          <a:ln xmlns:a="http://schemas.openxmlformats.org/drawingml/2006/main" w="0">
            <a:noFill/>
          </a:ln>
        </p:spPr>
      </p:sp>
      <p:sp>
        <p:nvSpPr>
          <p:cNvPr id="6" name="Six product families, 48 brochure directions">
            <a:extLst xmlns:a="http://schemas.openxmlformats.org/drawingml/2006/main">
              <a:ext uri="{FF2B5EF4-FFF2-40B4-BE49-F238E27FC236}">
                <a16:creationId xmlns:a16="http://schemas.microsoft.com/office/drawing/2014/main" id="{3164AAA1-C7E8-4B5C-9DF4-0BCF94BAF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133475"/>
            <a:ext cx="1122045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Six product families, 48 brochure directions</a:t>
            </a:r>
          </a:p>
        </p:txBody>
      </p:sp>
      <p:sp>
        <p:nvSpPr>
          <p:cNvPr id="7" name="dissolvableoralfilm.com">
            <a:extLst xmlns:a="http://schemas.openxmlformats.org/drawingml/2006/main">
              <a:ext uri="{FF2B5EF4-FFF2-40B4-BE49-F238E27FC236}">
                <a16:creationId xmlns:a16="http://schemas.microsoft.com/office/drawing/2014/main" id="{9F5616DB-559F-4A83-9526-D62D15658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524625"/>
            <a:ext cx="304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58A"/>
                </a:solidFill>
                <a:latin typeface="Arial"/>
                <a:ea typeface="Arial"/>
                <a:cs typeface="Arial"/>
                <a:hlinkClick xmlns:r="http://schemas.openxmlformats.org/officeDocument/2006/relationships" r:id="R0555b3eef4e844b4"/>
              </a:rPr>
              <a:t>dissolvableoralfilm.com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BE442E-5271-47C1-9D22-B84F450D44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b0c52cf2854060"/>
          <a:srcRect xmlns:a="http://schemas.openxmlformats.org/drawingml/2006/main" l="6768" t="0" r="676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2038350"/>
            <a:ext cx="5124450" cy="3333750"/>
          </a:xfrm>
          <a:prstGeom xmlns:a="http://schemas.openxmlformats.org/drawingml/2006/main" prst="rect">
            <a:avLst/>
          </a:prstGeom>
        </p:spPr>
      </p:pic>
      <p:sp>
        <p:nvSpPr>
          <p:cNvPr id="9" name="A">
            <a:extLst xmlns:a="http://schemas.openxmlformats.org/drawingml/2006/main">
              <a:ext uri="{FF2B5EF4-FFF2-40B4-BE49-F238E27FC236}">
                <a16:creationId xmlns:a16="http://schemas.microsoft.com/office/drawing/2014/main" id="{A98FD538-7E8C-4389-8EF2-8E9CCF08C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574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10" name="Beauty &amp; women">
            <a:extLst xmlns:a="http://schemas.openxmlformats.org/drawingml/2006/main">
              <a:ext uri="{FF2B5EF4-FFF2-40B4-BE49-F238E27FC236}">
                <a16:creationId xmlns:a16="http://schemas.microsoft.com/office/drawing/2014/main" id="{37F98E80-DD7B-402B-9477-162798B14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574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Beauty &amp; women</a:t>
            </a:r>
          </a:p>
        </p:txBody>
      </p:sp>
      <p:sp>
        <p:nvSpPr>
          <p:cNvPr id="11" name="8">
            <a:extLst xmlns:a="http://schemas.openxmlformats.org/drawingml/2006/main">
              <a:ext uri="{FF2B5EF4-FFF2-40B4-BE49-F238E27FC236}">
                <a16:creationId xmlns:a16="http://schemas.microsoft.com/office/drawing/2014/main" id="{9EBA64EC-B1CE-4D3A-A7EA-97AA6EB8D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0574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5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12" name="B">
            <a:extLst xmlns:a="http://schemas.openxmlformats.org/drawingml/2006/main">
              <a:ext uri="{FF2B5EF4-FFF2-40B4-BE49-F238E27FC236}">
                <a16:creationId xmlns:a16="http://schemas.microsoft.com/office/drawing/2014/main" id="{F98B713D-EF88-43AF-B8C5-FB9A4445B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64795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13" name="Essential nutrition">
            <a:extLst xmlns:a="http://schemas.openxmlformats.org/drawingml/2006/main">
              <a:ext uri="{FF2B5EF4-FFF2-40B4-BE49-F238E27FC236}">
                <a16:creationId xmlns:a16="http://schemas.microsoft.com/office/drawing/2014/main" id="{33A62E65-F4F2-441D-B0C7-B44802821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6479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Essential nutrition</a:t>
            </a:r>
          </a:p>
        </p:txBody>
      </p:sp>
      <p:sp>
        <p:nvSpPr>
          <p:cNvPr id="14" name="8">
            <a:extLst xmlns:a="http://schemas.openxmlformats.org/drawingml/2006/main">
              <a:ext uri="{FF2B5EF4-FFF2-40B4-BE49-F238E27FC236}">
                <a16:creationId xmlns:a16="http://schemas.microsoft.com/office/drawing/2014/main" id="{278A5FA7-1DA4-488B-A7D1-858BB829F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6479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5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15" name="C">
            <a:extLst xmlns:a="http://schemas.openxmlformats.org/drawingml/2006/main">
              <a:ext uri="{FF2B5EF4-FFF2-40B4-BE49-F238E27FC236}">
                <a16:creationId xmlns:a16="http://schemas.microsoft.com/office/drawing/2014/main" id="{EA305728-ADD4-471C-AB2A-F178FE5BF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2385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  <p:sp>
        <p:nvSpPr>
          <p:cNvPr id="16" name="Brain health &amp; sleep">
            <a:extLst xmlns:a="http://schemas.openxmlformats.org/drawingml/2006/main">
              <a:ext uri="{FF2B5EF4-FFF2-40B4-BE49-F238E27FC236}">
                <a16:creationId xmlns:a16="http://schemas.microsoft.com/office/drawing/2014/main" id="{73E50DE5-E09D-4F55-8FF2-EC7150827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2385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Brain health &amp; sleep</a:t>
            </a:r>
          </a:p>
        </p:txBody>
      </p:sp>
      <p:sp>
        <p:nvSpPr>
          <p:cNvPr id="17" name="8">
            <a:extLst xmlns:a="http://schemas.openxmlformats.org/drawingml/2006/main">
              <a:ext uri="{FF2B5EF4-FFF2-40B4-BE49-F238E27FC236}">
                <a16:creationId xmlns:a16="http://schemas.microsoft.com/office/drawing/2014/main" id="{DF25BA2A-B575-4EDB-88B8-7F004A984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385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5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18" name="D">
            <a:extLst xmlns:a="http://schemas.openxmlformats.org/drawingml/2006/main">
              <a:ext uri="{FF2B5EF4-FFF2-40B4-BE49-F238E27FC236}">
                <a16:creationId xmlns:a16="http://schemas.microsoft.com/office/drawing/2014/main" id="{EF2973FE-5610-4E4C-919E-D2C1144AF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82905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D</a:t>
            </a:r>
          </a:p>
        </p:txBody>
      </p:sp>
      <p:sp>
        <p:nvSpPr>
          <p:cNvPr id="19" name="Immunity &amp; long-term health">
            <a:extLst xmlns:a="http://schemas.openxmlformats.org/drawingml/2006/main">
              <a:ext uri="{FF2B5EF4-FFF2-40B4-BE49-F238E27FC236}">
                <a16:creationId xmlns:a16="http://schemas.microsoft.com/office/drawing/2014/main" id="{30D2D959-F2F0-4C76-9D05-43059D642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8290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Immunity &amp; long-term health</a:t>
            </a:r>
          </a:p>
        </p:txBody>
      </p:sp>
      <p:sp>
        <p:nvSpPr>
          <p:cNvPr id="20" name="12">
            <a:extLst xmlns:a="http://schemas.openxmlformats.org/drawingml/2006/main">
              <a:ext uri="{FF2B5EF4-FFF2-40B4-BE49-F238E27FC236}">
                <a16:creationId xmlns:a16="http://schemas.microsoft.com/office/drawing/2014/main" id="{50BCD303-4FC8-4934-A0D4-C9AC0E004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8290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5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21" name="E">
            <a:extLst xmlns:a="http://schemas.openxmlformats.org/drawingml/2006/main">
              <a:ext uri="{FF2B5EF4-FFF2-40B4-BE49-F238E27FC236}">
                <a16:creationId xmlns:a16="http://schemas.microsoft.com/office/drawing/2014/main" id="{3F262817-4FBA-4D40-9E93-FE4F2474B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4196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E</a:t>
            </a:r>
          </a:p>
        </p:txBody>
      </p:sp>
      <p:sp>
        <p:nvSpPr>
          <p:cNvPr id="22" name="Children &amp; special groups">
            <a:extLst xmlns:a="http://schemas.openxmlformats.org/drawingml/2006/main">
              <a:ext uri="{FF2B5EF4-FFF2-40B4-BE49-F238E27FC236}">
                <a16:creationId xmlns:a16="http://schemas.microsoft.com/office/drawing/2014/main" id="{5CC7B935-6406-457C-B6AF-D4E161C8E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4196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Children &amp; special groups</a:t>
            </a:r>
          </a:p>
        </p:txBody>
      </p:sp>
      <p:sp>
        <p:nvSpPr>
          <p:cNvPr id="23" name="8">
            <a:extLst xmlns:a="http://schemas.openxmlformats.org/drawingml/2006/main">
              <a:ext uri="{FF2B5EF4-FFF2-40B4-BE49-F238E27FC236}">
                <a16:creationId xmlns:a16="http://schemas.microsoft.com/office/drawing/2014/main" id="{8161F998-AE94-4459-AD5C-12EAE74C5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4196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5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24" name="F">
            <a:extLst xmlns:a="http://schemas.openxmlformats.org/drawingml/2006/main">
              <a:ext uri="{FF2B5EF4-FFF2-40B4-BE49-F238E27FC236}">
                <a16:creationId xmlns:a16="http://schemas.microsoft.com/office/drawing/2014/main" id="{FCFC0125-F59A-43B0-AE19-ABE82DF1F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01015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F</a:t>
            </a:r>
          </a:p>
        </p:txBody>
      </p:sp>
      <p:sp>
        <p:nvSpPr>
          <p:cNvPr id="25" name="Sports health">
            <a:extLst xmlns:a="http://schemas.openxmlformats.org/drawingml/2006/main">
              <a:ext uri="{FF2B5EF4-FFF2-40B4-BE49-F238E27FC236}">
                <a16:creationId xmlns:a16="http://schemas.microsoft.com/office/drawing/2014/main" id="{43A20363-F3C2-4306-B19D-09FEDA54A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0101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Sports health</a:t>
            </a:r>
          </a:p>
        </p:txBody>
      </p:sp>
      <p:sp>
        <p:nvSpPr>
          <p:cNvPr id="26" name="8">
            <a:extLst xmlns:a="http://schemas.openxmlformats.org/drawingml/2006/main">
              <a:ext uri="{FF2B5EF4-FFF2-40B4-BE49-F238E27FC236}">
                <a16:creationId xmlns:a16="http://schemas.microsoft.com/office/drawing/2014/main" id="{E55132C6-8BAF-418D-8F9A-5278EAAEF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101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5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27" name="These are customizable concept directions. Final ingredients, loading,">
            <a:extLst xmlns:a="http://schemas.openxmlformats.org/drawingml/2006/main">
              <a:ext uri="{FF2B5EF4-FFF2-40B4-BE49-F238E27FC236}">
                <a16:creationId xmlns:a16="http://schemas.microsoft.com/office/drawing/2014/main" id="{20C2741A-3A08-4B54-87B9-A69115C5A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848350"/>
            <a:ext cx="11220450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These are customizable concept directions. Final ingredients, loading, dosage form performance, claims and legal classification remain project-</a:t>
            </a:r>
          </a:p>
        </p:txBody>
      </p:sp>
      <p:sp>
        <p:nvSpPr>
          <p:cNvPr id="28" name="and market-specific.">
            <a:extLst xmlns:a="http://schemas.openxmlformats.org/drawingml/2006/main">
              <a:ext uri="{FF2B5EF4-FFF2-40B4-BE49-F238E27FC236}">
                <a16:creationId xmlns:a16="http://schemas.microsoft.com/office/drawing/2014/main" id="{0CD0D73D-DB2C-43D0-B3A5-2E41D0149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042660"/>
            <a:ext cx="11220450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and market-specific.</a:t>
            </a:r>
          </a:p>
        </p:txBody>
      </p:sp>
    </p:spTree>
    <p:extLst>
      <p:ext uri="{BB962C8B-B14F-4D97-AF65-F5344CB8AC3E}">
        <p14:creationId xmlns:p14="http://schemas.microsoft.com/office/powerpoint/2010/main" val="141837598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66E9EB1-9732-4F2B-84FE-8EF0C206E5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93262a0eca4896"/>
          <a:stretch xmlns:a="http://schemas.openxmlformats.org/drawingml/2006/main"/>
        </p:blipFill>
        <p:spPr>
          <a:xfrm xmlns:a="http://schemas.openxmlformats.org/drawingml/2006/main">
            <a:off x="571500" y="238125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2" name="DISSOLVABLE ORAL FILM">
            <a:extLst xmlns:a="http://schemas.openxmlformats.org/drawingml/2006/main">
              <a:ext uri="{FF2B5EF4-FFF2-40B4-BE49-F238E27FC236}">
                <a16:creationId xmlns:a16="http://schemas.microsoft.com/office/drawing/2014/main" id="{BE1DF6E9-D531-4289-A3F1-4AC5951EA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048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DISSOLVABLE ORAL FILM</a:t>
            </a:r>
          </a:p>
        </p:txBody>
      </p:sp>
      <p:sp>
        <p:nvSpPr>
          <p:cNvPr id="3" name="PRODUCT CONCEPTS">
            <a:extLst xmlns:a="http://schemas.openxmlformats.org/drawingml/2006/main">
              <a:ext uri="{FF2B5EF4-FFF2-40B4-BE49-F238E27FC236}">
                <a16:creationId xmlns:a16="http://schemas.microsoft.com/office/drawing/2014/main" id="{364DCB87-27D1-43E3-A88A-F1EB81471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533400"/>
            <a:ext cx="40005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PRODUCT CONCEPTS</a:t>
            </a:r>
          </a:p>
        </p:txBody>
      </p:sp>
      <p:sp>
        <p:nvSpPr>
          <p:cNvPr id="4" name="08">
            <a:extLst xmlns:a="http://schemas.openxmlformats.org/drawingml/2006/main">
              <a:ext uri="{FF2B5EF4-FFF2-40B4-BE49-F238E27FC236}">
                <a16:creationId xmlns:a16="http://schemas.microsoft.com/office/drawing/2014/main" id="{C207E8AA-5507-4B46-9944-D7A1BFD65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323850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B29CB5-EA00-4813-B551-787010070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112204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6EA"/>
          </a:solidFill>
          <a:ln xmlns:a="http://schemas.openxmlformats.org/drawingml/2006/main" w="0">
            <a:noFill/>
          </a:ln>
        </p:spPr>
      </p:sp>
      <p:sp>
        <p:nvSpPr>
          <p:cNvPr id="6" name="Beauty &amp; women’s wellness">
            <a:extLst xmlns:a="http://schemas.openxmlformats.org/drawingml/2006/main">
              <a:ext uri="{FF2B5EF4-FFF2-40B4-BE49-F238E27FC236}">
                <a16:creationId xmlns:a16="http://schemas.microsoft.com/office/drawing/2014/main" id="{EA848DC4-21DE-4F39-88CB-13E7780A0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133475"/>
            <a:ext cx="1122045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Beauty &amp; women’s wellness</a:t>
            </a:r>
          </a:p>
        </p:txBody>
      </p:sp>
      <p:sp>
        <p:nvSpPr>
          <p:cNvPr id="7" name="dissolvableoralfilm.com">
            <a:extLst xmlns:a="http://schemas.openxmlformats.org/drawingml/2006/main">
              <a:ext uri="{FF2B5EF4-FFF2-40B4-BE49-F238E27FC236}">
                <a16:creationId xmlns:a16="http://schemas.microsoft.com/office/drawing/2014/main" id="{3B6E64F5-05D4-45E8-848C-A675E6BC3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524625"/>
            <a:ext cx="304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58A"/>
                </a:solidFill>
                <a:latin typeface="Arial"/>
                <a:ea typeface="Arial"/>
                <a:cs typeface="Arial"/>
                <a:hlinkClick xmlns:r="http://schemas.openxmlformats.org/officeDocument/2006/relationships" r:id="R171b1a3e3e714870"/>
              </a:rPr>
              <a:t>dissolvableoralfilm.com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BEAF65-0331-4B7D-9800-A0F137D209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0642f57cc54063"/>
          <a:srcRect xmlns:a="http://schemas.openxmlformats.org/drawingml/2006/main" l="9179" t="0" r="917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038350"/>
            <a:ext cx="4838700" cy="3333750"/>
          </a:xfrm>
          <a:prstGeom xmlns:a="http://schemas.openxmlformats.org/drawingml/2006/main" prst="rect">
            <a:avLst/>
          </a:prstGeom>
        </p:spPr>
      </p:pic>
      <p:sp>
        <p:nvSpPr>
          <p:cNvPr id="9" name="Skin beauty, healthy-aging and women’s wellness concept directions.">
            <a:extLst xmlns:a="http://schemas.openxmlformats.org/drawingml/2006/main">
              <a:ext uri="{FF2B5EF4-FFF2-40B4-BE49-F238E27FC236}">
                <a16:creationId xmlns:a16="http://schemas.microsoft.com/office/drawing/2014/main" id="{B37BD091-BA34-481D-BDB9-562EC83D9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76450"/>
            <a:ext cx="5905500" cy="2171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Skin beauty, healthy-aging and women’s wellness concept directions.</a:t>
            </a:r>
          </a:p>
        </p:txBody>
      </p:sp>
      <p:sp>
        <p:nvSpPr>
          <p:cNvPr id="10" name="A1">
            <a:extLst xmlns:a="http://schemas.openxmlformats.org/drawingml/2006/main">
              <a:ext uri="{FF2B5EF4-FFF2-40B4-BE49-F238E27FC236}">
                <a16:creationId xmlns:a16="http://schemas.microsoft.com/office/drawing/2014/main" id="{36FFF79E-24DD-4F70-A60F-461E9A9BB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0003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A1</a:t>
            </a:r>
          </a:p>
        </p:txBody>
      </p:sp>
      <p:sp>
        <p:nvSpPr>
          <p:cNvPr id="11" name="Collagen Firming">
            <a:extLst xmlns:a="http://schemas.openxmlformats.org/drawingml/2006/main">
              <a:ext uri="{FF2B5EF4-FFF2-40B4-BE49-F238E27FC236}">
                <a16:creationId xmlns:a16="http://schemas.microsoft.com/office/drawing/2014/main" id="{3F1BD932-F0F3-4321-946C-4F9E814F9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0003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Collagen Firming</a:t>
            </a:r>
          </a:p>
        </p:txBody>
      </p:sp>
      <p:sp>
        <p:nvSpPr>
          <p:cNvPr id="12" name="A2">
            <a:extLst xmlns:a="http://schemas.openxmlformats.org/drawingml/2006/main">
              <a:ext uri="{FF2B5EF4-FFF2-40B4-BE49-F238E27FC236}">
                <a16:creationId xmlns:a16="http://schemas.microsoft.com/office/drawing/2014/main" id="{82A05D15-C507-4D4E-9A16-88E76F811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5147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A2</a:t>
            </a:r>
          </a:p>
        </p:txBody>
      </p:sp>
      <p:sp>
        <p:nvSpPr>
          <p:cNvPr id="13" name="Hyaluronic Hydration">
            <a:extLst xmlns:a="http://schemas.openxmlformats.org/drawingml/2006/main">
              <a:ext uri="{FF2B5EF4-FFF2-40B4-BE49-F238E27FC236}">
                <a16:creationId xmlns:a16="http://schemas.microsoft.com/office/drawing/2014/main" id="{D3FAB1A6-7648-48E7-968C-C2B2B00E1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5147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Hyaluronic Hydration</a:t>
            </a:r>
          </a:p>
        </p:txBody>
      </p:sp>
      <p:sp>
        <p:nvSpPr>
          <p:cNvPr id="14" name="A3">
            <a:extLst xmlns:a="http://schemas.openxmlformats.org/drawingml/2006/main">
              <a:ext uri="{FF2B5EF4-FFF2-40B4-BE49-F238E27FC236}">
                <a16:creationId xmlns:a16="http://schemas.microsoft.com/office/drawing/2014/main" id="{8CA059F7-F755-4167-8DF0-6611067C9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290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A3</a:t>
            </a:r>
          </a:p>
        </p:txBody>
      </p:sp>
      <p:sp>
        <p:nvSpPr>
          <p:cNvPr id="15" name="Antioxidant Brightening">
            <a:extLst xmlns:a="http://schemas.openxmlformats.org/drawingml/2006/main">
              <a:ext uri="{FF2B5EF4-FFF2-40B4-BE49-F238E27FC236}">
                <a16:creationId xmlns:a16="http://schemas.microsoft.com/office/drawing/2014/main" id="{3948EA31-6D2E-416B-8951-7EE35DFD2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0290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Antioxidant Brightening</a:t>
            </a:r>
          </a:p>
        </p:txBody>
      </p:sp>
      <p:sp>
        <p:nvSpPr>
          <p:cNvPr id="16" name="A4">
            <a:extLst xmlns:a="http://schemas.openxmlformats.org/drawingml/2006/main">
              <a:ext uri="{FF2B5EF4-FFF2-40B4-BE49-F238E27FC236}">
                <a16:creationId xmlns:a16="http://schemas.microsoft.com/office/drawing/2014/main" id="{61888D91-B31B-4EBB-9603-306AE1DAA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5434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A4</a:t>
            </a:r>
          </a:p>
        </p:txBody>
      </p:sp>
      <p:sp>
        <p:nvSpPr>
          <p:cNvPr id="17" name="Anti-Glycation Healthy Aging">
            <a:extLst xmlns:a="http://schemas.openxmlformats.org/drawingml/2006/main">
              <a:ext uri="{FF2B5EF4-FFF2-40B4-BE49-F238E27FC236}">
                <a16:creationId xmlns:a16="http://schemas.microsoft.com/office/drawing/2014/main" id="{D7DDF1F4-B4C0-4809-AC17-624C84889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5434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Anti-Glycation Healthy Aging</a:t>
            </a:r>
          </a:p>
        </p:txBody>
      </p:sp>
      <p:sp>
        <p:nvSpPr>
          <p:cNvPr id="18" name="A5">
            <a:extLst xmlns:a="http://schemas.openxmlformats.org/drawingml/2006/main">
              <a:ext uri="{FF2B5EF4-FFF2-40B4-BE49-F238E27FC236}">
                <a16:creationId xmlns:a16="http://schemas.microsoft.com/office/drawing/2014/main" id="{7D018565-395E-4891-AE43-18EA090B2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0003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A5</a:t>
            </a:r>
          </a:p>
        </p:txBody>
      </p:sp>
      <p:sp>
        <p:nvSpPr>
          <p:cNvPr id="19" name="CoQ10 Energy">
            <a:extLst xmlns:a="http://schemas.openxmlformats.org/drawingml/2006/main">
              <a:ext uri="{FF2B5EF4-FFF2-40B4-BE49-F238E27FC236}">
                <a16:creationId xmlns:a16="http://schemas.microsoft.com/office/drawing/2014/main" id="{53B6A9F3-8B3A-4D04-A15C-16CA1BDA0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0003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CoQ10 Energy</a:t>
            </a:r>
          </a:p>
        </p:txBody>
      </p:sp>
      <p:sp>
        <p:nvSpPr>
          <p:cNvPr id="20" name="A6">
            <a:extLst xmlns:a="http://schemas.openxmlformats.org/drawingml/2006/main">
              <a:ext uri="{FF2B5EF4-FFF2-40B4-BE49-F238E27FC236}">
                <a16:creationId xmlns:a16="http://schemas.microsoft.com/office/drawing/2014/main" id="{4E0038CB-D378-485B-B85C-306230DC5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5147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A6</a:t>
            </a:r>
          </a:p>
        </p:txBody>
      </p:sp>
      <p:sp>
        <p:nvSpPr>
          <p:cNvPr id="21" name="Ergothioneine Antioxidant">
            <a:extLst xmlns:a="http://schemas.openxmlformats.org/drawingml/2006/main">
              <a:ext uri="{FF2B5EF4-FFF2-40B4-BE49-F238E27FC236}">
                <a16:creationId xmlns:a16="http://schemas.microsoft.com/office/drawing/2014/main" id="{05A3316B-CF21-413B-BC15-9663EFAEE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5147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Ergothioneine Antioxidant</a:t>
            </a:r>
          </a:p>
        </p:txBody>
      </p:sp>
      <p:sp>
        <p:nvSpPr>
          <p:cNvPr id="22" name="A7">
            <a:extLst xmlns:a="http://schemas.openxmlformats.org/drawingml/2006/main">
              <a:ext uri="{FF2B5EF4-FFF2-40B4-BE49-F238E27FC236}">
                <a16:creationId xmlns:a16="http://schemas.microsoft.com/office/drawing/2014/main" id="{F2A40ECD-5A0A-43C0-BD6E-EEC62A03C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0290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A7</a:t>
            </a:r>
          </a:p>
        </p:txBody>
      </p:sp>
      <p:sp>
        <p:nvSpPr>
          <p:cNvPr id="23" name="Menstrual Comfort">
            <a:extLst xmlns:a="http://schemas.openxmlformats.org/drawingml/2006/main">
              <a:ext uri="{FF2B5EF4-FFF2-40B4-BE49-F238E27FC236}">
                <a16:creationId xmlns:a16="http://schemas.microsoft.com/office/drawing/2014/main" id="{9DF75BE0-DBFC-4CB7-9675-B8BA54D1B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0290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Menstrual Comfort</a:t>
            </a:r>
          </a:p>
        </p:txBody>
      </p:sp>
      <p:sp>
        <p:nvSpPr>
          <p:cNvPr id="24" name="A8">
            <a:extLst xmlns:a="http://schemas.openxmlformats.org/drawingml/2006/main">
              <a:ext uri="{FF2B5EF4-FFF2-40B4-BE49-F238E27FC236}">
                <a16:creationId xmlns:a16="http://schemas.microsoft.com/office/drawing/2014/main" id="{55A48FF5-A660-45D8-AEA0-2756DF8FC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5434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A8</a:t>
            </a:r>
          </a:p>
        </p:txBody>
      </p:sp>
      <p:sp>
        <p:nvSpPr>
          <p:cNvPr id="25" name="Menopause Support">
            <a:extLst xmlns:a="http://schemas.openxmlformats.org/drawingml/2006/main">
              <a:ext uri="{FF2B5EF4-FFF2-40B4-BE49-F238E27FC236}">
                <a16:creationId xmlns:a16="http://schemas.microsoft.com/office/drawing/2014/main" id="{6CD5A3EC-6993-435E-9F3C-CA188BDEC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5434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Menopause Support</a:t>
            </a:r>
          </a:p>
        </p:txBody>
      </p:sp>
      <p:sp>
        <p:nvSpPr>
          <p:cNvPr id="26" name="No efficacy, approval, dosage or commercial availability is implied. F">
            <a:extLst xmlns:a="http://schemas.openxmlformats.org/drawingml/2006/main">
              <a:ext uri="{FF2B5EF4-FFF2-40B4-BE49-F238E27FC236}">
                <a16:creationId xmlns:a16="http://schemas.microsoft.com/office/drawing/2014/main" id="{849E37FF-DC33-40A0-904A-A27E439DF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810250"/>
            <a:ext cx="1122045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No efficacy, approval, dosage or commercial availability is implied. Feasibility and evidence are confirmed for the selected formula and market.</a:t>
            </a:r>
          </a:p>
        </p:txBody>
      </p:sp>
    </p:spTree>
    <p:extLst>
      <p:ext uri="{BB962C8B-B14F-4D97-AF65-F5344CB8AC3E}">
        <p14:creationId xmlns:p14="http://schemas.microsoft.com/office/powerpoint/2010/main" val="181925291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38B148C-D625-4D30-9408-F44D7461EC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0c834b468142ed"/>
          <a:stretch xmlns:a="http://schemas.openxmlformats.org/drawingml/2006/main"/>
        </p:blipFill>
        <p:spPr>
          <a:xfrm xmlns:a="http://schemas.openxmlformats.org/drawingml/2006/main">
            <a:off x="571500" y="238125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2" name="DISSOLVABLE ORAL FILM">
            <a:extLst xmlns:a="http://schemas.openxmlformats.org/drawingml/2006/main">
              <a:ext uri="{FF2B5EF4-FFF2-40B4-BE49-F238E27FC236}">
                <a16:creationId xmlns:a16="http://schemas.microsoft.com/office/drawing/2014/main" id="{B07F8C42-76F0-493A-B437-488A07B72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048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DISSOLVABLE ORAL FILM</a:t>
            </a:r>
          </a:p>
        </p:txBody>
      </p:sp>
      <p:sp>
        <p:nvSpPr>
          <p:cNvPr id="3" name="PRODUCT CONCEPTS">
            <a:extLst xmlns:a="http://schemas.openxmlformats.org/drawingml/2006/main">
              <a:ext uri="{FF2B5EF4-FFF2-40B4-BE49-F238E27FC236}">
                <a16:creationId xmlns:a16="http://schemas.microsoft.com/office/drawing/2014/main" id="{F49DDB74-A55A-42DE-BC10-A76803191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533400"/>
            <a:ext cx="40005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PRODUCT CONCEPTS</a:t>
            </a:r>
          </a:p>
        </p:txBody>
      </p:sp>
      <p:sp>
        <p:nvSpPr>
          <p:cNvPr id="4" name="09">
            <a:extLst xmlns:a="http://schemas.openxmlformats.org/drawingml/2006/main">
              <a:ext uri="{FF2B5EF4-FFF2-40B4-BE49-F238E27FC236}">
                <a16:creationId xmlns:a16="http://schemas.microsoft.com/office/drawing/2014/main" id="{901466B1-D92A-4473-8A77-5644F9C74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323850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AA399F-1690-4B9F-80CC-F36279AD0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112204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6EA"/>
          </a:solidFill>
          <a:ln xmlns:a="http://schemas.openxmlformats.org/drawingml/2006/main" w="0">
            <a:noFill/>
          </a:ln>
        </p:spPr>
      </p:sp>
      <p:sp>
        <p:nvSpPr>
          <p:cNvPr id="6" name="Essential nutrition">
            <a:extLst xmlns:a="http://schemas.openxmlformats.org/drawingml/2006/main">
              <a:ext uri="{FF2B5EF4-FFF2-40B4-BE49-F238E27FC236}">
                <a16:creationId xmlns:a16="http://schemas.microsoft.com/office/drawing/2014/main" id="{24D95221-DDE3-430D-97D6-83039EE5B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133475"/>
            <a:ext cx="1122045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Essential nutrition</a:t>
            </a:r>
          </a:p>
        </p:txBody>
      </p:sp>
      <p:sp>
        <p:nvSpPr>
          <p:cNvPr id="7" name="dissolvableoralfilm.com">
            <a:extLst xmlns:a="http://schemas.openxmlformats.org/drawingml/2006/main">
              <a:ext uri="{FF2B5EF4-FFF2-40B4-BE49-F238E27FC236}">
                <a16:creationId xmlns:a16="http://schemas.microsoft.com/office/drawing/2014/main" id="{13F91969-4901-4411-8C13-F7F8539E9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524625"/>
            <a:ext cx="304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58A"/>
                </a:solidFill>
                <a:latin typeface="Arial"/>
                <a:ea typeface="Arial"/>
                <a:cs typeface="Arial"/>
                <a:hlinkClick xmlns:r="http://schemas.openxmlformats.org/officeDocument/2006/relationships" r:id="R0edd0e450c6a4197"/>
              </a:rPr>
              <a:t>dissolvableoralfilm.com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112816-FB79-432D-B80E-C294E43CEF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04e5a65b1f428e"/>
          <a:srcRect xmlns:a="http://schemas.openxmlformats.org/drawingml/2006/main" l="9179" t="0" r="917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038350"/>
            <a:ext cx="4838700" cy="3333750"/>
          </a:xfrm>
          <a:prstGeom xmlns:a="http://schemas.openxmlformats.org/drawingml/2006/main" prst="rect">
            <a:avLst/>
          </a:prstGeom>
        </p:spPr>
      </p:pic>
      <p:sp>
        <p:nvSpPr>
          <p:cNvPr id="9" name="Vitamin, mineral and essential-nutrient concepts for defined markets a">
            <a:extLst xmlns:a="http://schemas.openxmlformats.org/drawingml/2006/main">
              <a:ext uri="{FF2B5EF4-FFF2-40B4-BE49-F238E27FC236}">
                <a16:creationId xmlns:a16="http://schemas.microsoft.com/office/drawing/2014/main" id="{AD88AE2C-82DC-4D42-9E4A-4944E5B33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76450"/>
            <a:ext cx="5905500" cy="2171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Vitamin, mineral and essential-nutrient concepts for defined markets and</a:t>
            </a:r>
          </a:p>
        </p:txBody>
      </p:sp>
      <p:sp>
        <p:nvSpPr>
          <p:cNvPr id="10" name="users.">
            <a:extLst xmlns:a="http://schemas.openxmlformats.org/drawingml/2006/main">
              <a:ext uri="{FF2B5EF4-FFF2-40B4-BE49-F238E27FC236}">
                <a16:creationId xmlns:a16="http://schemas.microsoft.com/office/drawing/2014/main" id="{722E035F-31EB-4785-B413-91EA87E7A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300859"/>
            <a:ext cx="5905500" cy="2171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users.</a:t>
            </a:r>
          </a:p>
        </p:txBody>
      </p:sp>
      <p:sp>
        <p:nvSpPr>
          <p:cNvPr id="11" name="B1">
            <a:extLst xmlns:a="http://schemas.openxmlformats.org/drawingml/2006/main">
              <a:ext uri="{FF2B5EF4-FFF2-40B4-BE49-F238E27FC236}">
                <a16:creationId xmlns:a16="http://schemas.microsoft.com/office/drawing/2014/main" id="{156F3A35-F026-4BEA-9C77-3E0CED40E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0003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B1</a:t>
            </a:r>
          </a:p>
        </p:txBody>
      </p:sp>
      <p:sp>
        <p:nvSpPr>
          <p:cNvPr id="12" name="Vitamin C Immune">
            <a:extLst xmlns:a="http://schemas.openxmlformats.org/drawingml/2006/main">
              <a:ext uri="{FF2B5EF4-FFF2-40B4-BE49-F238E27FC236}">
                <a16:creationId xmlns:a16="http://schemas.microsoft.com/office/drawing/2014/main" id="{FF11CA64-C4E1-4346-8A1B-9AC6A882D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0003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Vitamin C Immune</a:t>
            </a:r>
          </a:p>
        </p:txBody>
      </p:sp>
      <p:sp>
        <p:nvSpPr>
          <p:cNvPr id="13" name="B2">
            <a:extLst xmlns:a="http://schemas.openxmlformats.org/drawingml/2006/main">
              <a:ext uri="{FF2B5EF4-FFF2-40B4-BE49-F238E27FC236}">
                <a16:creationId xmlns:a16="http://schemas.microsoft.com/office/drawing/2014/main" id="{971F701E-C00D-4945-82B7-18159BF1C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5147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B2</a:t>
            </a:r>
          </a:p>
        </p:txBody>
      </p:sp>
      <p:sp>
        <p:nvSpPr>
          <p:cNvPr id="14" name="Vitamin C + Zinc Immune">
            <a:extLst xmlns:a="http://schemas.openxmlformats.org/drawingml/2006/main">
              <a:ext uri="{FF2B5EF4-FFF2-40B4-BE49-F238E27FC236}">
                <a16:creationId xmlns:a16="http://schemas.microsoft.com/office/drawing/2014/main" id="{A82F3406-1124-46C2-83A6-4BA4902E7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5147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Vitamin C + Zinc Immune</a:t>
            </a:r>
          </a:p>
        </p:txBody>
      </p:sp>
      <p:sp>
        <p:nvSpPr>
          <p:cNvPr id="15" name="B3">
            <a:extLst xmlns:a="http://schemas.openxmlformats.org/drawingml/2006/main">
              <a:ext uri="{FF2B5EF4-FFF2-40B4-BE49-F238E27FC236}">
                <a16:creationId xmlns:a16="http://schemas.microsoft.com/office/drawing/2014/main" id="{AE10D32C-58B9-406A-AE5B-3092BCBFD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290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B3</a:t>
            </a:r>
          </a:p>
        </p:txBody>
      </p:sp>
      <p:sp>
        <p:nvSpPr>
          <p:cNvPr id="16" name="Vitamin D Calcium Support">
            <a:extLst xmlns:a="http://schemas.openxmlformats.org/drawingml/2006/main">
              <a:ext uri="{FF2B5EF4-FFF2-40B4-BE49-F238E27FC236}">
                <a16:creationId xmlns:a16="http://schemas.microsoft.com/office/drawing/2014/main" id="{FFF7A5BE-729E-477B-8036-4FEACB3CE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0290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Vitamin D Calcium Support</a:t>
            </a:r>
          </a:p>
        </p:txBody>
      </p:sp>
      <p:sp>
        <p:nvSpPr>
          <p:cNvPr id="17" name="B4">
            <a:extLst xmlns:a="http://schemas.openxmlformats.org/drawingml/2006/main">
              <a:ext uri="{FF2B5EF4-FFF2-40B4-BE49-F238E27FC236}">
                <a16:creationId xmlns:a16="http://schemas.microsoft.com/office/drawing/2014/main" id="{8C904899-89E6-4724-9B35-E20338FCE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5434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B4</a:t>
            </a:r>
          </a:p>
        </p:txBody>
      </p:sp>
      <p:sp>
        <p:nvSpPr>
          <p:cNvPr id="18" name="Vitamin D3 + K2 Bone">
            <a:extLst xmlns:a="http://schemas.openxmlformats.org/drawingml/2006/main">
              <a:ext uri="{FF2B5EF4-FFF2-40B4-BE49-F238E27FC236}">
                <a16:creationId xmlns:a16="http://schemas.microsoft.com/office/drawing/2014/main" id="{5CD0123C-C6A2-4579-BF32-AF8E39F87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5434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Vitamin D3 + K2 Bone</a:t>
            </a:r>
          </a:p>
        </p:txBody>
      </p:sp>
      <p:sp>
        <p:nvSpPr>
          <p:cNvPr id="19" name="B5">
            <a:extLst xmlns:a="http://schemas.openxmlformats.org/drawingml/2006/main">
              <a:ext uri="{FF2B5EF4-FFF2-40B4-BE49-F238E27FC236}">
                <a16:creationId xmlns:a16="http://schemas.microsoft.com/office/drawing/2014/main" id="{BE4C5663-D591-4E3E-8DF4-80E3B55B0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0003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B5</a:t>
            </a:r>
          </a:p>
        </p:txBody>
      </p:sp>
      <p:sp>
        <p:nvSpPr>
          <p:cNvPr id="20" name="Vitamin B12 Neuro Support">
            <a:extLst xmlns:a="http://schemas.openxmlformats.org/drawingml/2006/main">
              <a:ext uri="{FF2B5EF4-FFF2-40B4-BE49-F238E27FC236}">
                <a16:creationId xmlns:a16="http://schemas.microsoft.com/office/drawing/2014/main" id="{53E255AF-A347-45AB-A6BC-4A0572191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0003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Vitamin B12 Neuro Support</a:t>
            </a:r>
          </a:p>
        </p:txBody>
      </p:sp>
      <p:sp>
        <p:nvSpPr>
          <p:cNvPr id="21" name="B6">
            <a:extLst xmlns:a="http://schemas.openxmlformats.org/drawingml/2006/main">
              <a:ext uri="{FF2B5EF4-FFF2-40B4-BE49-F238E27FC236}">
                <a16:creationId xmlns:a16="http://schemas.microsoft.com/office/drawing/2014/main" id="{4BC2E2D2-4115-4A22-B380-293676C4F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5147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B6</a:t>
            </a:r>
          </a:p>
        </p:txBody>
      </p:sp>
      <p:sp>
        <p:nvSpPr>
          <p:cNvPr id="22" name="B-Complex">
            <a:extLst xmlns:a="http://schemas.openxmlformats.org/drawingml/2006/main">
              <a:ext uri="{FF2B5EF4-FFF2-40B4-BE49-F238E27FC236}">
                <a16:creationId xmlns:a16="http://schemas.microsoft.com/office/drawing/2014/main" id="{5DAF8954-3B24-4D68-B0A5-234E52F33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5147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B-Complex</a:t>
            </a:r>
          </a:p>
        </p:txBody>
      </p:sp>
      <p:sp>
        <p:nvSpPr>
          <p:cNvPr id="23" name="B7">
            <a:extLst xmlns:a="http://schemas.openxmlformats.org/drawingml/2006/main">
              <a:ext uri="{FF2B5EF4-FFF2-40B4-BE49-F238E27FC236}">
                <a16:creationId xmlns:a16="http://schemas.microsoft.com/office/drawing/2014/main" id="{54C3FAD2-FBAC-4795-91E1-D6F68E354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0290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B7</a:t>
            </a:r>
          </a:p>
        </p:txBody>
      </p:sp>
      <p:sp>
        <p:nvSpPr>
          <p:cNvPr id="24" name="DHA Nutrition">
            <a:extLst xmlns:a="http://schemas.openxmlformats.org/drawingml/2006/main">
              <a:ext uri="{FF2B5EF4-FFF2-40B4-BE49-F238E27FC236}">
                <a16:creationId xmlns:a16="http://schemas.microsoft.com/office/drawing/2014/main" id="{1C98B557-13F6-4174-804F-9BCDDE631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0290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DHA Nutrition</a:t>
            </a:r>
          </a:p>
        </p:txBody>
      </p:sp>
      <p:sp>
        <p:nvSpPr>
          <p:cNvPr id="25" name="B8">
            <a:extLst xmlns:a="http://schemas.openxmlformats.org/drawingml/2006/main">
              <a:ext uri="{FF2B5EF4-FFF2-40B4-BE49-F238E27FC236}">
                <a16:creationId xmlns:a16="http://schemas.microsoft.com/office/drawing/2014/main" id="{9482DECC-15A4-4B93-BA9A-F451CDD6F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5434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B8</a:t>
            </a:r>
          </a:p>
        </p:txBody>
      </p:sp>
      <p:sp>
        <p:nvSpPr>
          <p:cNvPr id="26" name="Biotin Beauty">
            <a:extLst xmlns:a="http://schemas.openxmlformats.org/drawingml/2006/main">
              <a:ext uri="{FF2B5EF4-FFF2-40B4-BE49-F238E27FC236}">
                <a16:creationId xmlns:a16="http://schemas.microsoft.com/office/drawing/2014/main" id="{620571A4-50AC-429F-9502-FF116B409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5434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Biotin Beauty</a:t>
            </a:r>
          </a:p>
        </p:txBody>
      </p:sp>
      <p:sp>
        <p:nvSpPr>
          <p:cNvPr id="27" name="No efficacy, approval, dosage or commercial availability is implied. F">
            <a:extLst xmlns:a="http://schemas.openxmlformats.org/drawingml/2006/main">
              <a:ext uri="{FF2B5EF4-FFF2-40B4-BE49-F238E27FC236}">
                <a16:creationId xmlns:a16="http://schemas.microsoft.com/office/drawing/2014/main" id="{16E99334-2368-45CE-B5CA-823604805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810250"/>
            <a:ext cx="1122045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No efficacy, approval, dosage or commercial availability is implied. Feasibility and evidence are confirmed for the selected formula and market.</a:t>
            </a:r>
          </a:p>
        </p:txBody>
      </p:sp>
    </p:spTree>
    <p:extLst>
      <p:ext uri="{BB962C8B-B14F-4D97-AF65-F5344CB8AC3E}">
        <p14:creationId xmlns:p14="http://schemas.microsoft.com/office/powerpoint/2010/main" val="2756667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5130BC-5B51-43CB-83B7-D754FC530A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318bcb71a645ea"/>
          <a:stretch xmlns:a="http://schemas.openxmlformats.org/drawingml/2006/main"/>
        </p:blipFill>
        <p:spPr>
          <a:xfrm xmlns:a="http://schemas.openxmlformats.org/drawingml/2006/main">
            <a:off x="571500" y="238125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2" name="DISSOLVABLE ORAL FILM">
            <a:extLst xmlns:a="http://schemas.openxmlformats.org/drawingml/2006/main">
              <a:ext uri="{FF2B5EF4-FFF2-40B4-BE49-F238E27FC236}">
                <a16:creationId xmlns:a16="http://schemas.microsoft.com/office/drawing/2014/main" id="{494561A0-CDF8-4DEC-926D-2C5396F2A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048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DISSOLVABLE ORAL FILM</a:t>
            </a:r>
          </a:p>
        </p:txBody>
      </p:sp>
      <p:sp>
        <p:nvSpPr>
          <p:cNvPr id="3" name="PRODUCT CONCEPTS">
            <a:extLst xmlns:a="http://schemas.openxmlformats.org/drawingml/2006/main">
              <a:ext uri="{FF2B5EF4-FFF2-40B4-BE49-F238E27FC236}">
                <a16:creationId xmlns:a16="http://schemas.microsoft.com/office/drawing/2014/main" id="{75DF9A3F-AF6C-481C-9DDB-475142348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533400"/>
            <a:ext cx="40005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PRODUCT CONCEPTS</a:t>
            </a:r>
          </a:p>
        </p:txBody>
      </p:sp>
      <p:sp>
        <p:nvSpPr>
          <p:cNvPr id="4" name="10">
            <a:extLst xmlns:a="http://schemas.openxmlformats.org/drawingml/2006/main">
              <a:ext uri="{FF2B5EF4-FFF2-40B4-BE49-F238E27FC236}">
                <a16:creationId xmlns:a16="http://schemas.microsoft.com/office/drawing/2014/main" id="{71BCEF2F-A233-4B86-9E2A-91172D620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323850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5C832B-9021-42A4-AC78-B19D21571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112204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6EA"/>
          </a:solidFill>
          <a:ln xmlns:a="http://schemas.openxmlformats.org/drawingml/2006/main" w="0">
            <a:noFill/>
          </a:ln>
        </p:spPr>
      </p:sp>
      <p:sp>
        <p:nvSpPr>
          <p:cNvPr id="6" name="Brain health &amp; sleep">
            <a:extLst xmlns:a="http://schemas.openxmlformats.org/drawingml/2006/main">
              <a:ext uri="{FF2B5EF4-FFF2-40B4-BE49-F238E27FC236}">
                <a16:creationId xmlns:a16="http://schemas.microsoft.com/office/drawing/2014/main" id="{9997BA13-8F8F-4129-A031-B6955D63F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133475"/>
            <a:ext cx="1122045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Brain health &amp; sleep</a:t>
            </a:r>
          </a:p>
        </p:txBody>
      </p:sp>
      <p:sp>
        <p:nvSpPr>
          <p:cNvPr id="7" name="dissolvableoralfilm.com">
            <a:extLst xmlns:a="http://schemas.openxmlformats.org/drawingml/2006/main">
              <a:ext uri="{FF2B5EF4-FFF2-40B4-BE49-F238E27FC236}">
                <a16:creationId xmlns:a16="http://schemas.microsoft.com/office/drawing/2014/main" id="{A83950BC-D556-47C1-AFCA-1FCCAF6A2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524625"/>
            <a:ext cx="304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58A"/>
                </a:solidFill>
                <a:latin typeface="Arial"/>
                <a:ea typeface="Arial"/>
                <a:cs typeface="Arial"/>
                <a:hlinkClick xmlns:r="http://schemas.openxmlformats.org/officeDocument/2006/relationships" r:id="R9be98e409f4b4f70"/>
              </a:rPr>
              <a:t>dissolvableoralfilm.com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C947F8-8A47-4743-A121-3D98F89668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35eac690df4a83"/>
          <a:srcRect xmlns:a="http://schemas.openxmlformats.org/drawingml/2006/main" l="9179" t="0" r="917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038350"/>
            <a:ext cx="4838700" cy="3333750"/>
          </a:xfrm>
          <a:prstGeom xmlns:a="http://schemas.openxmlformats.org/drawingml/2006/main" prst="rect">
            <a:avLst/>
          </a:prstGeom>
        </p:spPr>
      </p:pic>
      <p:sp>
        <p:nvSpPr>
          <p:cNvPr id="9" name="Sleep, relaxation, focus and alertness concept directions.">
            <a:extLst xmlns:a="http://schemas.openxmlformats.org/drawingml/2006/main">
              <a:ext uri="{FF2B5EF4-FFF2-40B4-BE49-F238E27FC236}">
                <a16:creationId xmlns:a16="http://schemas.microsoft.com/office/drawing/2014/main" id="{00FC55A8-FD6E-4747-9EA3-19D8319A3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76450"/>
            <a:ext cx="5905500" cy="2171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Sleep, relaxation, focus and alertness concept directions.</a:t>
            </a:r>
          </a:p>
        </p:txBody>
      </p:sp>
      <p:sp>
        <p:nvSpPr>
          <p:cNvPr id="10" name="C1">
            <a:extLst xmlns:a="http://schemas.openxmlformats.org/drawingml/2006/main">
              <a:ext uri="{FF2B5EF4-FFF2-40B4-BE49-F238E27FC236}">
                <a16:creationId xmlns:a16="http://schemas.microsoft.com/office/drawing/2014/main" id="{E07FF56D-3BC4-427D-8894-29C511E23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0003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C1</a:t>
            </a:r>
          </a:p>
        </p:txBody>
      </p:sp>
      <p:sp>
        <p:nvSpPr>
          <p:cNvPr id="11" name="Melatonin Sleep">
            <a:extLst xmlns:a="http://schemas.openxmlformats.org/drawingml/2006/main">
              <a:ext uri="{FF2B5EF4-FFF2-40B4-BE49-F238E27FC236}">
                <a16:creationId xmlns:a16="http://schemas.microsoft.com/office/drawing/2014/main" id="{AD8062C3-9E07-4C35-A7BC-FF690FD1E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0003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Melatonin Sleep</a:t>
            </a:r>
          </a:p>
        </p:txBody>
      </p:sp>
      <p:sp>
        <p:nvSpPr>
          <p:cNvPr id="12" name="C2">
            <a:extLst xmlns:a="http://schemas.openxmlformats.org/drawingml/2006/main">
              <a:ext uri="{FF2B5EF4-FFF2-40B4-BE49-F238E27FC236}">
                <a16:creationId xmlns:a16="http://schemas.microsoft.com/office/drawing/2014/main" id="{B2ADF136-D466-44A9-8AC0-52B9FFDAF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5147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C2</a:t>
            </a:r>
          </a:p>
        </p:txBody>
      </p:sp>
      <p:sp>
        <p:nvSpPr>
          <p:cNvPr id="13" name="Melatonin + Magnesium">
            <a:extLst xmlns:a="http://schemas.openxmlformats.org/drawingml/2006/main">
              <a:ext uri="{FF2B5EF4-FFF2-40B4-BE49-F238E27FC236}">
                <a16:creationId xmlns:a16="http://schemas.microsoft.com/office/drawing/2014/main" id="{1EB5D544-D6F7-474C-8889-0386B9FDA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5147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Melatonin + Magnesium</a:t>
            </a:r>
          </a:p>
        </p:txBody>
      </p:sp>
      <p:sp>
        <p:nvSpPr>
          <p:cNvPr id="14" name="C3">
            <a:extLst xmlns:a="http://schemas.openxmlformats.org/drawingml/2006/main">
              <a:ext uri="{FF2B5EF4-FFF2-40B4-BE49-F238E27FC236}">
                <a16:creationId xmlns:a16="http://schemas.microsoft.com/office/drawing/2014/main" id="{E8B26B54-39F2-4EF4-9C70-F012C0F55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290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C3</a:t>
            </a:r>
          </a:p>
        </p:txBody>
      </p:sp>
      <p:sp>
        <p:nvSpPr>
          <p:cNvPr id="15" name="L-Theanine Calm">
            <a:extLst xmlns:a="http://schemas.openxmlformats.org/drawingml/2006/main">
              <a:ext uri="{FF2B5EF4-FFF2-40B4-BE49-F238E27FC236}">
                <a16:creationId xmlns:a16="http://schemas.microsoft.com/office/drawing/2014/main" id="{C77F0DE4-73C3-4224-98AC-88D2E1912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0290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L-Theanine Calm</a:t>
            </a:r>
          </a:p>
        </p:txBody>
      </p:sp>
      <p:sp>
        <p:nvSpPr>
          <p:cNvPr id="16" name="C4">
            <a:extLst xmlns:a="http://schemas.openxmlformats.org/drawingml/2006/main">
              <a:ext uri="{FF2B5EF4-FFF2-40B4-BE49-F238E27FC236}">
                <a16:creationId xmlns:a16="http://schemas.microsoft.com/office/drawing/2014/main" id="{375A5FBD-1D0C-474C-9F6C-A92639228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5434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C4</a:t>
            </a:r>
          </a:p>
        </p:txBody>
      </p:sp>
      <p:sp>
        <p:nvSpPr>
          <p:cNvPr id="17" name="Focus">
            <a:extLst xmlns:a="http://schemas.openxmlformats.org/drawingml/2006/main">
              <a:ext uri="{FF2B5EF4-FFF2-40B4-BE49-F238E27FC236}">
                <a16:creationId xmlns:a16="http://schemas.microsoft.com/office/drawing/2014/main" id="{084260E4-907F-444F-9B5B-F9FC104A1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5434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Focus</a:t>
            </a:r>
          </a:p>
        </p:txBody>
      </p:sp>
      <p:sp>
        <p:nvSpPr>
          <p:cNvPr id="18" name="C5">
            <a:extLst xmlns:a="http://schemas.openxmlformats.org/drawingml/2006/main">
              <a:ext uri="{FF2B5EF4-FFF2-40B4-BE49-F238E27FC236}">
                <a16:creationId xmlns:a16="http://schemas.microsoft.com/office/drawing/2014/main" id="{D8FC59D1-FD0F-4E2E-942A-584F56A56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0003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C5</a:t>
            </a:r>
          </a:p>
        </p:txBody>
      </p:sp>
      <p:sp>
        <p:nvSpPr>
          <p:cNvPr id="19" name="Magnesium Relaxation">
            <a:extLst xmlns:a="http://schemas.openxmlformats.org/drawingml/2006/main">
              <a:ext uri="{FF2B5EF4-FFF2-40B4-BE49-F238E27FC236}">
                <a16:creationId xmlns:a16="http://schemas.microsoft.com/office/drawing/2014/main" id="{E5E59448-EE01-444C-8EFF-271AEF674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0003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Magnesium Relaxation</a:t>
            </a:r>
          </a:p>
        </p:txBody>
      </p:sp>
      <p:sp>
        <p:nvSpPr>
          <p:cNvPr id="20" name="C6">
            <a:extLst xmlns:a="http://schemas.openxmlformats.org/drawingml/2006/main">
              <a:ext uri="{FF2B5EF4-FFF2-40B4-BE49-F238E27FC236}">
                <a16:creationId xmlns:a16="http://schemas.microsoft.com/office/drawing/2014/main" id="{33C05939-4643-42D7-B354-08AE09261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5147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C6</a:t>
            </a:r>
          </a:p>
        </p:txBody>
      </p:sp>
      <p:sp>
        <p:nvSpPr>
          <p:cNvPr id="21" name="DHA Memory">
            <a:extLst xmlns:a="http://schemas.openxmlformats.org/drawingml/2006/main">
              <a:ext uri="{FF2B5EF4-FFF2-40B4-BE49-F238E27FC236}">
                <a16:creationId xmlns:a16="http://schemas.microsoft.com/office/drawing/2014/main" id="{AC828E78-B75D-4419-9588-E22464342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5147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DHA Memory</a:t>
            </a:r>
          </a:p>
        </p:txBody>
      </p:sp>
      <p:sp>
        <p:nvSpPr>
          <p:cNvPr id="22" name="C7">
            <a:extLst xmlns:a="http://schemas.openxmlformats.org/drawingml/2006/main">
              <a:ext uri="{FF2B5EF4-FFF2-40B4-BE49-F238E27FC236}">
                <a16:creationId xmlns:a16="http://schemas.microsoft.com/office/drawing/2014/main" id="{7C9A0403-9BF4-4C7D-823F-2A3C4841E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0290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C7</a:t>
            </a:r>
          </a:p>
        </p:txBody>
      </p:sp>
      <p:sp>
        <p:nvSpPr>
          <p:cNvPr id="23" name="B-Complex Vitality">
            <a:extLst xmlns:a="http://schemas.openxmlformats.org/drawingml/2006/main">
              <a:ext uri="{FF2B5EF4-FFF2-40B4-BE49-F238E27FC236}">
                <a16:creationId xmlns:a16="http://schemas.microsoft.com/office/drawing/2014/main" id="{DC20CB48-1FDC-4417-94EC-F506895C0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0290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B-Complex Vitality</a:t>
            </a:r>
          </a:p>
        </p:txBody>
      </p:sp>
      <p:sp>
        <p:nvSpPr>
          <p:cNvPr id="24" name="C8">
            <a:extLst xmlns:a="http://schemas.openxmlformats.org/drawingml/2006/main">
              <a:ext uri="{FF2B5EF4-FFF2-40B4-BE49-F238E27FC236}">
                <a16:creationId xmlns:a16="http://schemas.microsoft.com/office/drawing/2014/main" id="{D85CFFE4-469E-4E2B-8FF9-A80D08175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5434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C8</a:t>
            </a:r>
          </a:p>
        </p:txBody>
      </p:sp>
      <p:sp>
        <p:nvSpPr>
          <p:cNvPr id="25" name="Caffeine Energy">
            <a:extLst xmlns:a="http://schemas.openxmlformats.org/drawingml/2006/main">
              <a:ext uri="{FF2B5EF4-FFF2-40B4-BE49-F238E27FC236}">
                <a16:creationId xmlns:a16="http://schemas.microsoft.com/office/drawing/2014/main" id="{FB7D1615-3940-4461-96C7-3428B6F6A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5434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Caffeine Energy</a:t>
            </a:r>
          </a:p>
        </p:txBody>
      </p:sp>
      <p:sp>
        <p:nvSpPr>
          <p:cNvPr id="26" name="No efficacy, approval, dosage or commercial availability is implied. F">
            <a:extLst xmlns:a="http://schemas.openxmlformats.org/drawingml/2006/main">
              <a:ext uri="{FF2B5EF4-FFF2-40B4-BE49-F238E27FC236}">
                <a16:creationId xmlns:a16="http://schemas.microsoft.com/office/drawing/2014/main" id="{CA4FC0A2-AAB4-43F7-B53E-4E8198863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810250"/>
            <a:ext cx="1122045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No efficacy, approval, dosage or commercial availability is implied. Feasibility and evidence are confirmed for the selected formula and market.</a:t>
            </a:r>
          </a:p>
        </p:txBody>
      </p:sp>
    </p:spTree>
    <p:extLst>
      <p:ext uri="{BB962C8B-B14F-4D97-AF65-F5344CB8AC3E}">
        <p14:creationId xmlns:p14="http://schemas.microsoft.com/office/powerpoint/2010/main" val="13440044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C2DA8EC-B646-4F50-B67C-099ABB3011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edd2c0f76846b8"/>
          <a:stretch xmlns:a="http://schemas.openxmlformats.org/drawingml/2006/main"/>
        </p:blipFill>
        <p:spPr>
          <a:xfrm xmlns:a="http://schemas.openxmlformats.org/drawingml/2006/main">
            <a:off x="571500" y="238125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2" name="DISSOLVABLE ORAL FILM">
            <a:extLst xmlns:a="http://schemas.openxmlformats.org/drawingml/2006/main">
              <a:ext uri="{FF2B5EF4-FFF2-40B4-BE49-F238E27FC236}">
                <a16:creationId xmlns:a16="http://schemas.microsoft.com/office/drawing/2014/main" id="{CF84B3A1-6F0F-4A6E-A0EB-0BB6401D2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048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DISSOLVABLE ORAL FILM</a:t>
            </a:r>
          </a:p>
        </p:txBody>
      </p:sp>
      <p:sp>
        <p:nvSpPr>
          <p:cNvPr id="3" name="PRODUCT CONCEPTS">
            <a:extLst xmlns:a="http://schemas.openxmlformats.org/drawingml/2006/main">
              <a:ext uri="{FF2B5EF4-FFF2-40B4-BE49-F238E27FC236}">
                <a16:creationId xmlns:a16="http://schemas.microsoft.com/office/drawing/2014/main" id="{36A74086-31C1-4E60-AEBD-1034FFF67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533400"/>
            <a:ext cx="40005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PRODUCT CONCEPTS</a:t>
            </a:r>
          </a:p>
        </p:txBody>
      </p:sp>
      <p:sp>
        <p:nvSpPr>
          <p:cNvPr id="4" name="11">
            <a:extLst xmlns:a="http://schemas.openxmlformats.org/drawingml/2006/main">
              <a:ext uri="{FF2B5EF4-FFF2-40B4-BE49-F238E27FC236}">
                <a16:creationId xmlns:a16="http://schemas.microsoft.com/office/drawing/2014/main" id="{9691926C-44BE-4B0C-9409-0072EC12D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323850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C955C4-980C-47A9-87FB-3290E3E20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112204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6EA"/>
          </a:solidFill>
          <a:ln xmlns:a="http://schemas.openxmlformats.org/drawingml/2006/main" w="0">
            <a:noFill/>
          </a:ln>
        </p:spPr>
      </p:sp>
      <p:sp>
        <p:nvSpPr>
          <p:cNvPr id="6" name="Immunity &amp; long-term health">
            <a:extLst xmlns:a="http://schemas.openxmlformats.org/drawingml/2006/main">
              <a:ext uri="{FF2B5EF4-FFF2-40B4-BE49-F238E27FC236}">
                <a16:creationId xmlns:a16="http://schemas.microsoft.com/office/drawing/2014/main" id="{4A03C2C2-D7E0-4C3A-AE95-CE5D7234F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133475"/>
            <a:ext cx="1122045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Immunity &amp; long-term health</a:t>
            </a:r>
          </a:p>
        </p:txBody>
      </p:sp>
      <p:sp>
        <p:nvSpPr>
          <p:cNvPr id="7" name="dissolvableoralfilm.com">
            <a:extLst xmlns:a="http://schemas.openxmlformats.org/drawingml/2006/main">
              <a:ext uri="{FF2B5EF4-FFF2-40B4-BE49-F238E27FC236}">
                <a16:creationId xmlns:a16="http://schemas.microsoft.com/office/drawing/2014/main" id="{CAD7B501-6DB7-4F7A-912F-499DD31D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524625"/>
            <a:ext cx="304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58A"/>
                </a:solidFill>
                <a:latin typeface="Arial"/>
                <a:ea typeface="Arial"/>
                <a:cs typeface="Arial"/>
                <a:hlinkClick xmlns:r="http://schemas.openxmlformats.org/officeDocument/2006/relationships" r:id="R27d65e860ca245a8"/>
              </a:rPr>
              <a:t>dissolvableoralfilm.com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4CF8F4-7A69-4759-92CC-3F9EC24E1D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4172b6585e4510"/>
          <a:srcRect xmlns:a="http://schemas.openxmlformats.org/drawingml/2006/main" l="9179" t="0" r="917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038350"/>
            <a:ext cx="4838700" cy="3333750"/>
          </a:xfrm>
          <a:prstGeom xmlns:a="http://schemas.openxmlformats.org/drawingml/2006/main" prst="rect">
            <a:avLst/>
          </a:prstGeom>
        </p:spPr>
      </p:pic>
      <p:sp>
        <p:nvSpPr>
          <p:cNvPr id="9" name="Ingredient-led immune, cardiovascular, antioxidant and metabolic">
            <a:extLst xmlns:a="http://schemas.openxmlformats.org/drawingml/2006/main">
              <a:ext uri="{FF2B5EF4-FFF2-40B4-BE49-F238E27FC236}">
                <a16:creationId xmlns:a16="http://schemas.microsoft.com/office/drawing/2014/main" id="{1F4F7CDD-A1CB-4D9D-98A1-7DAC006B3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76450"/>
            <a:ext cx="5905500" cy="2171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Ingredient-led immune, cardiovascular, antioxidant and metabolic</a:t>
            </a:r>
          </a:p>
        </p:txBody>
      </p:sp>
      <p:sp>
        <p:nvSpPr>
          <p:cNvPr id="10" name="wellness directions.">
            <a:extLst xmlns:a="http://schemas.openxmlformats.org/drawingml/2006/main">
              <a:ext uri="{FF2B5EF4-FFF2-40B4-BE49-F238E27FC236}">
                <a16:creationId xmlns:a16="http://schemas.microsoft.com/office/drawing/2014/main" id="{B78FD175-AB1A-4DC7-8687-EDC7E3CBE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300859"/>
            <a:ext cx="5905500" cy="2171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wellness directions.</a:t>
            </a:r>
          </a:p>
        </p:txBody>
      </p:sp>
      <p:sp>
        <p:nvSpPr>
          <p:cNvPr id="11" name="D1">
            <a:extLst xmlns:a="http://schemas.openxmlformats.org/drawingml/2006/main">
              <a:ext uri="{FF2B5EF4-FFF2-40B4-BE49-F238E27FC236}">
                <a16:creationId xmlns:a16="http://schemas.microsoft.com/office/drawing/2014/main" id="{E2DFC6B5-BCAF-4108-B8E2-C1733F02A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0003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D1</a:t>
            </a:r>
          </a:p>
        </p:txBody>
      </p:sp>
      <p:sp>
        <p:nvSpPr>
          <p:cNvPr id="12" name="Vitamin C + Zinc Immune">
            <a:extLst xmlns:a="http://schemas.openxmlformats.org/drawingml/2006/main">
              <a:ext uri="{FF2B5EF4-FFF2-40B4-BE49-F238E27FC236}">
                <a16:creationId xmlns:a16="http://schemas.microsoft.com/office/drawing/2014/main" id="{CD6649D1-3ACD-4360-9E02-88F063F5E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0003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Vitamin C + Zinc Immune</a:t>
            </a:r>
          </a:p>
        </p:txBody>
      </p:sp>
      <p:sp>
        <p:nvSpPr>
          <p:cNvPr id="13" name="D2">
            <a:extLst xmlns:a="http://schemas.openxmlformats.org/drawingml/2006/main">
              <a:ext uri="{FF2B5EF4-FFF2-40B4-BE49-F238E27FC236}">
                <a16:creationId xmlns:a16="http://schemas.microsoft.com/office/drawing/2014/main" id="{9497580A-6A04-4FC4-A4A9-5F50FEEFF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5147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D2</a:t>
            </a:r>
          </a:p>
        </p:txBody>
      </p:sp>
      <p:sp>
        <p:nvSpPr>
          <p:cNvPr id="14" name="Beta-Glucan Immune">
            <a:extLst xmlns:a="http://schemas.openxmlformats.org/drawingml/2006/main">
              <a:ext uri="{FF2B5EF4-FFF2-40B4-BE49-F238E27FC236}">
                <a16:creationId xmlns:a16="http://schemas.microsoft.com/office/drawing/2014/main" id="{796C3896-5C0B-4FB5-A091-FC4954436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5147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Beta-Glucan Immune</a:t>
            </a:r>
          </a:p>
        </p:txBody>
      </p:sp>
      <p:sp>
        <p:nvSpPr>
          <p:cNvPr id="15" name="D3">
            <a:extLst xmlns:a="http://schemas.openxmlformats.org/drawingml/2006/main">
              <a:ext uri="{FF2B5EF4-FFF2-40B4-BE49-F238E27FC236}">
                <a16:creationId xmlns:a16="http://schemas.microsoft.com/office/drawing/2014/main" id="{4B5F1D13-9766-4846-A437-16271473D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290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D3</a:t>
            </a:r>
          </a:p>
        </p:txBody>
      </p:sp>
      <p:sp>
        <p:nvSpPr>
          <p:cNvPr id="16" name="Curcumin Wellness">
            <a:extLst xmlns:a="http://schemas.openxmlformats.org/drawingml/2006/main">
              <a:ext uri="{FF2B5EF4-FFF2-40B4-BE49-F238E27FC236}">
                <a16:creationId xmlns:a16="http://schemas.microsoft.com/office/drawing/2014/main" id="{1F708070-8C7C-4099-8916-D24C3ABAC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0290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Curcumin Wellness</a:t>
            </a:r>
          </a:p>
        </p:txBody>
      </p:sp>
      <p:sp>
        <p:nvSpPr>
          <p:cNvPr id="17" name="D4">
            <a:extLst xmlns:a="http://schemas.openxmlformats.org/drawingml/2006/main">
              <a:ext uri="{FF2B5EF4-FFF2-40B4-BE49-F238E27FC236}">
                <a16:creationId xmlns:a16="http://schemas.microsoft.com/office/drawing/2014/main" id="{6DAFB8BE-7DA9-478A-9D85-5A4FF2AE4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5434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D4</a:t>
            </a:r>
          </a:p>
        </p:txBody>
      </p:sp>
      <p:sp>
        <p:nvSpPr>
          <p:cNvPr id="18" name="CoQ10 Heart">
            <a:extLst xmlns:a="http://schemas.openxmlformats.org/drawingml/2006/main">
              <a:ext uri="{FF2B5EF4-FFF2-40B4-BE49-F238E27FC236}">
                <a16:creationId xmlns:a16="http://schemas.microsoft.com/office/drawing/2014/main" id="{E0810010-4852-4DD8-9D6E-2E514844A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5434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CoQ10 Heart</a:t>
            </a:r>
          </a:p>
        </p:txBody>
      </p:sp>
      <p:sp>
        <p:nvSpPr>
          <p:cNvPr id="19" name="D5">
            <a:extLst xmlns:a="http://schemas.openxmlformats.org/drawingml/2006/main">
              <a:ext uri="{FF2B5EF4-FFF2-40B4-BE49-F238E27FC236}">
                <a16:creationId xmlns:a16="http://schemas.microsoft.com/office/drawing/2014/main" id="{013419AF-7B7D-498C-8791-592CA3C59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0577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D5</a:t>
            </a:r>
          </a:p>
        </p:txBody>
      </p:sp>
      <p:sp>
        <p:nvSpPr>
          <p:cNvPr id="20" name="Omega-3 Cardiovascular">
            <a:extLst xmlns:a="http://schemas.openxmlformats.org/drawingml/2006/main">
              <a:ext uri="{FF2B5EF4-FFF2-40B4-BE49-F238E27FC236}">
                <a16:creationId xmlns:a16="http://schemas.microsoft.com/office/drawing/2014/main" id="{F6586178-D374-40C8-B8DD-90F26BAC0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577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Omega-3 Cardiovascular</a:t>
            </a:r>
          </a:p>
        </p:txBody>
      </p:sp>
      <p:sp>
        <p:nvSpPr>
          <p:cNvPr id="21" name="D6">
            <a:extLst xmlns:a="http://schemas.openxmlformats.org/drawingml/2006/main">
              <a:ext uri="{FF2B5EF4-FFF2-40B4-BE49-F238E27FC236}">
                <a16:creationId xmlns:a16="http://schemas.microsoft.com/office/drawing/2014/main" id="{3028EB6D-0AEA-41FF-BFE0-3DFC3E58F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572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D6</a:t>
            </a:r>
          </a:p>
        </p:txBody>
      </p:sp>
      <p:sp>
        <p:nvSpPr>
          <p:cNvPr id="22" name="Magnesium Circulatory Support">
            <a:extLst xmlns:a="http://schemas.openxmlformats.org/drawingml/2006/main">
              <a:ext uri="{FF2B5EF4-FFF2-40B4-BE49-F238E27FC236}">
                <a16:creationId xmlns:a16="http://schemas.microsoft.com/office/drawing/2014/main" id="{FEAB2873-26C9-4CA3-8344-A2695C598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5721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Magnesium Circulatory Support</a:t>
            </a:r>
          </a:p>
        </p:txBody>
      </p:sp>
      <p:sp>
        <p:nvSpPr>
          <p:cNvPr id="23" name="D7">
            <a:extLst xmlns:a="http://schemas.openxmlformats.org/drawingml/2006/main">
              <a:ext uri="{FF2B5EF4-FFF2-40B4-BE49-F238E27FC236}">
                <a16:creationId xmlns:a16="http://schemas.microsoft.com/office/drawing/2014/main" id="{4DA0D2B2-0820-4D1D-9641-8FF87D499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0003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D7</a:t>
            </a:r>
          </a:p>
        </p:txBody>
      </p:sp>
      <p:sp>
        <p:nvSpPr>
          <p:cNvPr id="24" name="Allicin Lipid Support">
            <a:extLst xmlns:a="http://schemas.openxmlformats.org/drawingml/2006/main">
              <a:ext uri="{FF2B5EF4-FFF2-40B4-BE49-F238E27FC236}">
                <a16:creationId xmlns:a16="http://schemas.microsoft.com/office/drawing/2014/main" id="{C8F69D03-B43B-4A9E-AD4E-B59AAEBE7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0003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Allicin Lipid Support</a:t>
            </a:r>
          </a:p>
        </p:txBody>
      </p:sp>
      <p:sp>
        <p:nvSpPr>
          <p:cNvPr id="25" name="D8">
            <a:extLst xmlns:a="http://schemas.openxmlformats.org/drawingml/2006/main">
              <a:ext uri="{FF2B5EF4-FFF2-40B4-BE49-F238E27FC236}">
                <a16:creationId xmlns:a16="http://schemas.microsoft.com/office/drawing/2014/main" id="{6C428F44-B15E-4F23-B5C9-F86A857D8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5147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D8</a:t>
            </a:r>
          </a:p>
        </p:txBody>
      </p:sp>
      <p:sp>
        <p:nvSpPr>
          <p:cNvPr id="26" name="Milk Thistle Liver Support">
            <a:extLst xmlns:a="http://schemas.openxmlformats.org/drawingml/2006/main">
              <a:ext uri="{FF2B5EF4-FFF2-40B4-BE49-F238E27FC236}">
                <a16:creationId xmlns:a16="http://schemas.microsoft.com/office/drawing/2014/main" id="{594B43CE-149A-4B0B-9C95-441A351F8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5147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Milk Thistle Liver Support</a:t>
            </a:r>
          </a:p>
        </p:txBody>
      </p:sp>
      <p:sp>
        <p:nvSpPr>
          <p:cNvPr id="27" name="D9">
            <a:extLst xmlns:a="http://schemas.openxmlformats.org/drawingml/2006/main">
              <a:ext uri="{FF2B5EF4-FFF2-40B4-BE49-F238E27FC236}">
                <a16:creationId xmlns:a16="http://schemas.microsoft.com/office/drawing/2014/main" id="{A96D2EC8-E00A-4289-999A-0349D8C96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0290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D9</a:t>
            </a:r>
          </a:p>
        </p:txBody>
      </p:sp>
      <p:sp>
        <p:nvSpPr>
          <p:cNvPr id="28" name="Red Ginseng">
            <a:extLst xmlns:a="http://schemas.openxmlformats.org/drawingml/2006/main">
              <a:ext uri="{FF2B5EF4-FFF2-40B4-BE49-F238E27FC236}">
                <a16:creationId xmlns:a16="http://schemas.microsoft.com/office/drawing/2014/main" id="{035AC88E-3B74-4A99-81EE-948F6706B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0290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Red Ginseng</a:t>
            </a:r>
          </a:p>
        </p:txBody>
      </p:sp>
      <p:sp>
        <p:nvSpPr>
          <p:cNvPr id="29" name="D10">
            <a:extLst xmlns:a="http://schemas.openxmlformats.org/drawingml/2006/main">
              <a:ext uri="{FF2B5EF4-FFF2-40B4-BE49-F238E27FC236}">
                <a16:creationId xmlns:a16="http://schemas.microsoft.com/office/drawing/2014/main" id="{4D511596-1A1F-4957-BAB7-5497B0291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5434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D10</a:t>
            </a:r>
          </a:p>
        </p:txBody>
      </p:sp>
      <p:sp>
        <p:nvSpPr>
          <p:cNvPr id="30" name="American Ginseng">
            <a:extLst xmlns:a="http://schemas.openxmlformats.org/drawingml/2006/main">
              <a:ext uri="{FF2B5EF4-FFF2-40B4-BE49-F238E27FC236}">
                <a16:creationId xmlns:a16="http://schemas.microsoft.com/office/drawing/2014/main" id="{D8443703-44A0-4966-80DD-1B7E4F201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5434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American Ginseng</a:t>
            </a:r>
          </a:p>
        </p:txBody>
      </p:sp>
      <p:sp>
        <p:nvSpPr>
          <p:cNvPr id="31" name="D11">
            <a:extLst xmlns:a="http://schemas.openxmlformats.org/drawingml/2006/main">
              <a:ext uri="{FF2B5EF4-FFF2-40B4-BE49-F238E27FC236}">
                <a16:creationId xmlns:a16="http://schemas.microsoft.com/office/drawing/2014/main" id="{F7AFA8C2-72F7-4B1C-A529-24B40EB12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0577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D11</a:t>
            </a:r>
          </a:p>
        </p:txBody>
      </p:sp>
      <p:sp>
        <p:nvSpPr>
          <p:cNvPr id="32" name="Ginseng">
            <a:extLst xmlns:a="http://schemas.openxmlformats.org/drawingml/2006/main">
              <a:ext uri="{FF2B5EF4-FFF2-40B4-BE49-F238E27FC236}">
                <a16:creationId xmlns:a16="http://schemas.microsoft.com/office/drawing/2014/main" id="{10CA9146-0D28-45E4-B15F-E20967622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50577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Ginseng</a:t>
            </a:r>
          </a:p>
        </p:txBody>
      </p:sp>
      <p:sp>
        <p:nvSpPr>
          <p:cNvPr id="33" name="D12">
            <a:extLst xmlns:a="http://schemas.openxmlformats.org/drawingml/2006/main">
              <a:ext uri="{FF2B5EF4-FFF2-40B4-BE49-F238E27FC236}">
                <a16:creationId xmlns:a16="http://schemas.microsoft.com/office/drawing/2014/main" id="{C8E1BB7E-C999-49D3-8699-C6E3E0200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572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D12</a:t>
            </a:r>
          </a:p>
        </p:txBody>
      </p:sp>
      <p:sp>
        <p:nvSpPr>
          <p:cNvPr id="34" name="Post-Drink Liver Support">
            <a:extLst xmlns:a="http://schemas.openxmlformats.org/drawingml/2006/main">
              <a:ext uri="{FF2B5EF4-FFF2-40B4-BE49-F238E27FC236}">
                <a16:creationId xmlns:a16="http://schemas.microsoft.com/office/drawing/2014/main" id="{3D09A7CD-B640-4681-97D8-3F969F114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55721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Post-Drink Liver Support</a:t>
            </a:r>
          </a:p>
        </p:txBody>
      </p:sp>
      <p:sp>
        <p:nvSpPr>
          <p:cNvPr id="35" name="No efficacy, approval, dosage or commercial availability is implied. F">
            <a:extLst xmlns:a="http://schemas.openxmlformats.org/drawingml/2006/main">
              <a:ext uri="{FF2B5EF4-FFF2-40B4-BE49-F238E27FC236}">
                <a16:creationId xmlns:a16="http://schemas.microsoft.com/office/drawing/2014/main" id="{4E3DE43A-F759-4D4A-AAEA-C54F2B855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810250"/>
            <a:ext cx="1122045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No efficacy, approval, dosage or commercial availability is implied. Feasibility and evidence are confirmed for the selected formula and market.</a:t>
            </a:r>
          </a:p>
        </p:txBody>
      </p:sp>
    </p:spTree>
    <p:extLst>
      <p:ext uri="{BB962C8B-B14F-4D97-AF65-F5344CB8AC3E}">
        <p14:creationId xmlns:p14="http://schemas.microsoft.com/office/powerpoint/2010/main" val="94397745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4C0647C-2D70-4081-AC9C-586890F3D3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6369246ee24fcf"/>
          <a:stretch xmlns:a="http://schemas.openxmlformats.org/drawingml/2006/main"/>
        </p:blipFill>
        <p:spPr>
          <a:xfrm xmlns:a="http://schemas.openxmlformats.org/drawingml/2006/main">
            <a:off x="571500" y="238125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2" name="DISSOLVABLE ORAL FILM">
            <a:extLst xmlns:a="http://schemas.openxmlformats.org/drawingml/2006/main">
              <a:ext uri="{FF2B5EF4-FFF2-40B4-BE49-F238E27FC236}">
                <a16:creationId xmlns:a16="http://schemas.microsoft.com/office/drawing/2014/main" id="{B7404A85-7480-46DA-BC01-20241D2BF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048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DISSOLVABLE ORAL FILM</a:t>
            </a:r>
          </a:p>
        </p:txBody>
      </p:sp>
      <p:sp>
        <p:nvSpPr>
          <p:cNvPr id="3" name="PRODUCT CONCEPTS">
            <a:extLst xmlns:a="http://schemas.openxmlformats.org/drawingml/2006/main">
              <a:ext uri="{FF2B5EF4-FFF2-40B4-BE49-F238E27FC236}">
                <a16:creationId xmlns:a16="http://schemas.microsoft.com/office/drawing/2014/main" id="{7F87E41B-57A0-475C-B1C8-D56D5FF87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533400"/>
            <a:ext cx="40005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PRODUCT CONCEPTS</a:t>
            </a:r>
          </a:p>
        </p:txBody>
      </p:sp>
      <p:sp>
        <p:nvSpPr>
          <p:cNvPr id="4" name="12">
            <a:extLst xmlns:a="http://schemas.openxmlformats.org/drawingml/2006/main">
              <a:ext uri="{FF2B5EF4-FFF2-40B4-BE49-F238E27FC236}">
                <a16:creationId xmlns:a16="http://schemas.microsoft.com/office/drawing/2014/main" id="{CB2AC966-1019-4263-A61A-F803E9DC8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323850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BD3EB3-9623-47B2-B6BF-C0EA315C1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112204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6EA"/>
          </a:solidFill>
          <a:ln xmlns:a="http://schemas.openxmlformats.org/drawingml/2006/main" w="0">
            <a:noFill/>
          </a:ln>
        </p:spPr>
      </p:sp>
      <p:sp>
        <p:nvSpPr>
          <p:cNvPr id="6" name="Children &amp; special populations">
            <a:extLst xmlns:a="http://schemas.openxmlformats.org/drawingml/2006/main">
              <a:ext uri="{FF2B5EF4-FFF2-40B4-BE49-F238E27FC236}">
                <a16:creationId xmlns:a16="http://schemas.microsoft.com/office/drawing/2014/main" id="{0E1B58FD-5E86-4C98-8203-492D479E4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133475"/>
            <a:ext cx="1122045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Children &amp; special populations</a:t>
            </a:r>
          </a:p>
        </p:txBody>
      </p:sp>
      <p:sp>
        <p:nvSpPr>
          <p:cNvPr id="7" name="dissolvableoralfilm.com">
            <a:extLst xmlns:a="http://schemas.openxmlformats.org/drawingml/2006/main">
              <a:ext uri="{FF2B5EF4-FFF2-40B4-BE49-F238E27FC236}">
                <a16:creationId xmlns:a16="http://schemas.microsoft.com/office/drawing/2014/main" id="{662435D2-9127-41D9-8F22-2E0A08075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524625"/>
            <a:ext cx="304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58A"/>
                </a:solidFill>
                <a:latin typeface="Arial"/>
                <a:ea typeface="Arial"/>
                <a:cs typeface="Arial"/>
                <a:hlinkClick xmlns:r="http://schemas.openxmlformats.org/officeDocument/2006/relationships" r:id="Rc39b69e2e7c240bd"/>
              </a:rPr>
              <a:t>dissolvableoralfilm.com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1CEF90-54BA-43C8-8700-66916ED408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f6234aadcf4ae4"/>
          <a:srcRect xmlns:a="http://schemas.openxmlformats.org/drawingml/2006/main" l="9179" t="0" r="917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038350"/>
            <a:ext cx="4838700" cy="3333750"/>
          </a:xfrm>
          <a:prstGeom xmlns:a="http://schemas.openxmlformats.org/drawingml/2006/main" prst="rect">
            <a:avLst/>
          </a:prstGeom>
        </p:spPr>
      </p:pic>
      <p:sp>
        <p:nvSpPr>
          <p:cNvPr id="9" name="Age-specific concepts requiring suitability, documentation and qualifi">
            <a:extLst xmlns:a="http://schemas.openxmlformats.org/drawingml/2006/main">
              <a:ext uri="{FF2B5EF4-FFF2-40B4-BE49-F238E27FC236}">
                <a16:creationId xmlns:a16="http://schemas.microsoft.com/office/drawing/2014/main" id="{AFA072D8-EF9A-4DE6-977A-1A42CEBD9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76450"/>
            <a:ext cx="5905500" cy="2171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Age-specific concepts requiring suitability, documentation and qualified</a:t>
            </a:r>
          </a:p>
        </p:txBody>
      </p:sp>
      <p:sp>
        <p:nvSpPr>
          <p:cNvPr id="10" name="review.">
            <a:extLst xmlns:a="http://schemas.openxmlformats.org/drawingml/2006/main">
              <a:ext uri="{FF2B5EF4-FFF2-40B4-BE49-F238E27FC236}">
                <a16:creationId xmlns:a16="http://schemas.microsoft.com/office/drawing/2014/main" id="{1A02EF89-037A-4D60-956E-E25BC38AF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300859"/>
            <a:ext cx="5905500" cy="2171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review.</a:t>
            </a:r>
          </a:p>
        </p:txBody>
      </p:sp>
      <p:sp>
        <p:nvSpPr>
          <p:cNvPr id="11" name="E1">
            <a:extLst xmlns:a="http://schemas.openxmlformats.org/drawingml/2006/main">
              <a:ext uri="{FF2B5EF4-FFF2-40B4-BE49-F238E27FC236}">
                <a16:creationId xmlns:a16="http://schemas.microsoft.com/office/drawing/2014/main" id="{73586492-E9C8-4CAB-838C-4BC2229ED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0003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E1</a:t>
            </a:r>
          </a:p>
        </p:txBody>
      </p:sp>
      <p:sp>
        <p:nvSpPr>
          <p:cNvPr id="12" name="Kids Vitamin D + Calcium">
            <a:extLst xmlns:a="http://schemas.openxmlformats.org/drawingml/2006/main">
              <a:ext uri="{FF2B5EF4-FFF2-40B4-BE49-F238E27FC236}">
                <a16:creationId xmlns:a16="http://schemas.microsoft.com/office/drawing/2014/main" id="{6A4AA1CA-0DC9-47AC-92C8-87E58F3A8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0003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Kids Vitamin D + Calcium</a:t>
            </a:r>
          </a:p>
        </p:txBody>
      </p:sp>
      <p:sp>
        <p:nvSpPr>
          <p:cNvPr id="13" name="E2">
            <a:extLst xmlns:a="http://schemas.openxmlformats.org/drawingml/2006/main">
              <a:ext uri="{FF2B5EF4-FFF2-40B4-BE49-F238E27FC236}">
                <a16:creationId xmlns:a16="http://schemas.microsoft.com/office/drawing/2014/main" id="{1FF0036D-CE53-45E0-A599-2711ABB5E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5147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E2</a:t>
            </a:r>
          </a:p>
        </p:txBody>
      </p:sp>
      <p:sp>
        <p:nvSpPr>
          <p:cNvPr id="14" name="Kids DHA">
            <a:extLst xmlns:a="http://schemas.openxmlformats.org/drawingml/2006/main">
              <a:ext uri="{FF2B5EF4-FFF2-40B4-BE49-F238E27FC236}">
                <a16:creationId xmlns:a16="http://schemas.microsoft.com/office/drawing/2014/main" id="{A8A69808-D4D2-463E-8E26-A1B35D169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5147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Kids DHA</a:t>
            </a:r>
          </a:p>
        </p:txBody>
      </p:sp>
      <p:sp>
        <p:nvSpPr>
          <p:cNvPr id="15" name="E3">
            <a:extLst xmlns:a="http://schemas.openxmlformats.org/drawingml/2006/main">
              <a:ext uri="{FF2B5EF4-FFF2-40B4-BE49-F238E27FC236}">
                <a16:creationId xmlns:a16="http://schemas.microsoft.com/office/drawing/2014/main" id="{719B4FA1-8930-4F73-821F-FFD00B37F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290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E3</a:t>
            </a:r>
          </a:p>
        </p:txBody>
      </p:sp>
      <p:sp>
        <p:nvSpPr>
          <p:cNvPr id="16" name="Kids Vitamin C Immune">
            <a:extLst xmlns:a="http://schemas.openxmlformats.org/drawingml/2006/main">
              <a:ext uri="{FF2B5EF4-FFF2-40B4-BE49-F238E27FC236}">
                <a16:creationId xmlns:a16="http://schemas.microsoft.com/office/drawing/2014/main" id="{DAE4BF8C-83A0-4966-9A33-C0F88A07E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0290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Kids Vitamin C Immune</a:t>
            </a:r>
          </a:p>
        </p:txBody>
      </p:sp>
      <p:sp>
        <p:nvSpPr>
          <p:cNvPr id="17" name="E4">
            <a:extLst xmlns:a="http://schemas.openxmlformats.org/drawingml/2006/main">
              <a:ext uri="{FF2B5EF4-FFF2-40B4-BE49-F238E27FC236}">
                <a16:creationId xmlns:a16="http://schemas.microsoft.com/office/drawing/2014/main" id="{9A0A2304-1906-4C66-BC8E-5F9209430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5434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E4</a:t>
            </a:r>
          </a:p>
        </p:txBody>
      </p:sp>
      <p:sp>
        <p:nvSpPr>
          <p:cNvPr id="18" name="Kids Zinc Growth">
            <a:extLst xmlns:a="http://schemas.openxmlformats.org/drawingml/2006/main">
              <a:ext uri="{FF2B5EF4-FFF2-40B4-BE49-F238E27FC236}">
                <a16:creationId xmlns:a16="http://schemas.microsoft.com/office/drawing/2014/main" id="{99BBBF85-0D9C-44D4-BDE5-8BB48AB14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5434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Kids Zinc Growth</a:t>
            </a:r>
          </a:p>
        </p:txBody>
      </p:sp>
      <p:sp>
        <p:nvSpPr>
          <p:cNvPr id="19" name="E5">
            <a:extLst xmlns:a="http://schemas.openxmlformats.org/drawingml/2006/main">
              <a:ext uri="{FF2B5EF4-FFF2-40B4-BE49-F238E27FC236}">
                <a16:creationId xmlns:a16="http://schemas.microsoft.com/office/drawing/2014/main" id="{D6CE0996-E1F2-4129-9052-4992DE8C8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0003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E5</a:t>
            </a:r>
          </a:p>
        </p:txBody>
      </p:sp>
      <p:sp>
        <p:nvSpPr>
          <p:cNvPr id="20" name="Kids Multivitamin">
            <a:extLst xmlns:a="http://schemas.openxmlformats.org/drawingml/2006/main">
              <a:ext uri="{FF2B5EF4-FFF2-40B4-BE49-F238E27FC236}">
                <a16:creationId xmlns:a16="http://schemas.microsoft.com/office/drawing/2014/main" id="{4EBF8585-0089-42DC-B596-373A24F37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0003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Kids Multivitamin</a:t>
            </a:r>
          </a:p>
        </p:txBody>
      </p:sp>
      <p:sp>
        <p:nvSpPr>
          <p:cNvPr id="21" name="E6">
            <a:extLst xmlns:a="http://schemas.openxmlformats.org/drawingml/2006/main">
              <a:ext uri="{FF2B5EF4-FFF2-40B4-BE49-F238E27FC236}">
                <a16:creationId xmlns:a16="http://schemas.microsoft.com/office/drawing/2014/main" id="{96110323-5ECB-44A9-BC5A-8B379FC92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5147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E6</a:t>
            </a:r>
          </a:p>
        </p:txBody>
      </p:sp>
      <p:sp>
        <p:nvSpPr>
          <p:cNvPr id="22" name="Prenatal Folate">
            <a:extLst xmlns:a="http://schemas.openxmlformats.org/drawingml/2006/main">
              <a:ext uri="{FF2B5EF4-FFF2-40B4-BE49-F238E27FC236}">
                <a16:creationId xmlns:a16="http://schemas.microsoft.com/office/drawing/2014/main" id="{438AAE30-BCDA-47ED-8ED7-BC3457A89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5147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Prenatal Folate</a:t>
            </a:r>
          </a:p>
        </p:txBody>
      </p:sp>
      <p:sp>
        <p:nvSpPr>
          <p:cNvPr id="23" name="E7">
            <a:extLst xmlns:a="http://schemas.openxmlformats.org/drawingml/2006/main">
              <a:ext uri="{FF2B5EF4-FFF2-40B4-BE49-F238E27FC236}">
                <a16:creationId xmlns:a16="http://schemas.microsoft.com/office/drawing/2014/main" id="{9E6B184A-8A31-418A-B36A-2817B3032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0290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E7</a:t>
            </a:r>
          </a:p>
        </p:txBody>
      </p:sp>
      <p:sp>
        <p:nvSpPr>
          <p:cNvPr id="24" name="Prenatal Iron">
            <a:extLst xmlns:a="http://schemas.openxmlformats.org/drawingml/2006/main">
              <a:ext uri="{FF2B5EF4-FFF2-40B4-BE49-F238E27FC236}">
                <a16:creationId xmlns:a16="http://schemas.microsoft.com/office/drawing/2014/main" id="{0A96871F-001D-4C7B-BA23-449505CBD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0290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Prenatal Iron</a:t>
            </a:r>
          </a:p>
        </p:txBody>
      </p:sp>
      <p:sp>
        <p:nvSpPr>
          <p:cNvPr id="25" name="E8">
            <a:extLst xmlns:a="http://schemas.openxmlformats.org/drawingml/2006/main">
              <a:ext uri="{FF2B5EF4-FFF2-40B4-BE49-F238E27FC236}">
                <a16:creationId xmlns:a16="http://schemas.microsoft.com/office/drawing/2014/main" id="{0A2BEEE4-9C86-406E-8D28-3C6D65505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5434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E8</a:t>
            </a:r>
          </a:p>
        </p:txBody>
      </p:sp>
      <p:sp>
        <p:nvSpPr>
          <p:cNvPr id="26" name="Senior Multivitamin">
            <a:extLst xmlns:a="http://schemas.openxmlformats.org/drawingml/2006/main">
              <a:ext uri="{FF2B5EF4-FFF2-40B4-BE49-F238E27FC236}">
                <a16:creationId xmlns:a16="http://schemas.microsoft.com/office/drawing/2014/main" id="{7AF69B65-CF30-450C-A14A-6B60FC091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5434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Senior Multivitamin</a:t>
            </a:r>
          </a:p>
        </p:txBody>
      </p:sp>
      <p:sp>
        <p:nvSpPr>
          <p:cNvPr id="27" name="No efficacy, approval, dosage or commercial availability is implied. F">
            <a:extLst xmlns:a="http://schemas.openxmlformats.org/drawingml/2006/main">
              <a:ext uri="{FF2B5EF4-FFF2-40B4-BE49-F238E27FC236}">
                <a16:creationId xmlns:a16="http://schemas.microsoft.com/office/drawing/2014/main" id="{783BF071-CBB2-4C44-8659-96E441E39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810250"/>
            <a:ext cx="1122045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No efficacy, approval, dosage or commercial availability is implied. Feasibility and evidence are confirmed for the selected formula and market.</a:t>
            </a:r>
          </a:p>
        </p:txBody>
      </p:sp>
    </p:spTree>
    <p:extLst>
      <p:ext uri="{BB962C8B-B14F-4D97-AF65-F5344CB8AC3E}">
        <p14:creationId xmlns:p14="http://schemas.microsoft.com/office/powerpoint/2010/main" val="185542631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4045F94-2665-493E-A322-A7909062FF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27b875fc934828"/>
          <a:stretch xmlns:a="http://schemas.openxmlformats.org/drawingml/2006/main"/>
        </p:blipFill>
        <p:spPr>
          <a:xfrm xmlns:a="http://schemas.openxmlformats.org/drawingml/2006/main">
            <a:off x="571500" y="238125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2" name="DISSOLVABLE ORAL FILM">
            <a:extLst xmlns:a="http://schemas.openxmlformats.org/drawingml/2006/main">
              <a:ext uri="{FF2B5EF4-FFF2-40B4-BE49-F238E27FC236}">
                <a16:creationId xmlns:a16="http://schemas.microsoft.com/office/drawing/2014/main" id="{08168668-4C35-4C1B-87A1-B2B1B5D85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048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DISSOLVABLE ORAL FILM</a:t>
            </a:r>
          </a:p>
        </p:txBody>
      </p:sp>
      <p:sp>
        <p:nvSpPr>
          <p:cNvPr id="3" name="PRODUCT CONCEPTS">
            <a:extLst xmlns:a="http://schemas.openxmlformats.org/drawingml/2006/main">
              <a:ext uri="{FF2B5EF4-FFF2-40B4-BE49-F238E27FC236}">
                <a16:creationId xmlns:a16="http://schemas.microsoft.com/office/drawing/2014/main" id="{0376F38E-A8A6-406B-A86F-B28EE9F90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533400"/>
            <a:ext cx="40005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PRODUCT CONCEPTS</a:t>
            </a:r>
          </a:p>
        </p:txBody>
      </p:sp>
      <p:sp>
        <p:nvSpPr>
          <p:cNvPr id="4" name="13">
            <a:extLst xmlns:a="http://schemas.openxmlformats.org/drawingml/2006/main">
              <a:ext uri="{FF2B5EF4-FFF2-40B4-BE49-F238E27FC236}">
                <a16:creationId xmlns:a16="http://schemas.microsoft.com/office/drawing/2014/main" id="{789C3613-2222-4F66-9EFB-CC2244E31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323850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184806-2CA4-4C53-85E1-FFB0DD04A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112204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6EA"/>
          </a:solidFill>
          <a:ln xmlns:a="http://schemas.openxmlformats.org/drawingml/2006/main" w="0">
            <a:noFill/>
          </a:ln>
        </p:spPr>
      </p:sp>
      <p:sp>
        <p:nvSpPr>
          <p:cNvPr id="6" name="Sports &amp; active nutrition">
            <a:extLst xmlns:a="http://schemas.openxmlformats.org/drawingml/2006/main">
              <a:ext uri="{FF2B5EF4-FFF2-40B4-BE49-F238E27FC236}">
                <a16:creationId xmlns:a16="http://schemas.microsoft.com/office/drawing/2014/main" id="{D275719C-807B-4C40-81C3-AA04D9999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133475"/>
            <a:ext cx="1122045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Sports &amp; active nutrition</a:t>
            </a:r>
          </a:p>
        </p:txBody>
      </p:sp>
      <p:sp>
        <p:nvSpPr>
          <p:cNvPr id="7" name="dissolvableoralfilm.com">
            <a:extLst xmlns:a="http://schemas.openxmlformats.org/drawingml/2006/main">
              <a:ext uri="{FF2B5EF4-FFF2-40B4-BE49-F238E27FC236}">
                <a16:creationId xmlns:a16="http://schemas.microsoft.com/office/drawing/2014/main" id="{8C36C566-B7CC-4144-B697-3C8B35010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524625"/>
            <a:ext cx="304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58A"/>
                </a:solidFill>
                <a:latin typeface="Arial"/>
                <a:ea typeface="Arial"/>
                <a:cs typeface="Arial"/>
                <a:hlinkClick xmlns:r="http://schemas.openxmlformats.org/officeDocument/2006/relationships" r:id="R0e552f2b2ec44920"/>
              </a:rPr>
              <a:t>dissolvableoralfilm.com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6B6A50-E7A7-4B81-A933-E4088C0195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051540bf074273"/>
          <a:srcRect xmlns:a="http://schemas.openxmlformats.org/drawingml/2006/main" l="9179" t="0" r="917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038350"/>
            <a:ext cx="4838700" cy="3333750"/>
          </a:xfrm>
          <a:prstGeom xmlns:a="http://schemas.openxmlformats.org/drawingml/2006/main" prst="rect">
            <a:avLst/>
          </a:prstGeom>
        </p:spPr>
      </p:pic>
      <p:sp>
        <p:nvSpPr>
          <p:cNvPr id="9" name="Energy, focus, electrolyte and recovery directions with practical load">
            <a:extLst xmlns:a="http://schemas.openxmlformats.org/drawingml/2006/main">
              <a:ext uri="{FF2B5EF4-FFF2-40B4-BE49-F238E27FC236}">
                <a16:creationId xmlns:a16="http://schemas.microsoft.com/office/drawing/2014/main" id="{3474A7E9-F4E0-4057-8781-938834204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76450"/>
            <a:ext cx="5905500" cy="2171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Energy, focus, electrolyte and recovery directions with practical loading</a:t>
            </a:r>
          </a:p>
        </p:txBody>
      </p:sp>
      <p:sp>
        <p:nvSpPr>
          <p:cNvPr id="10" name="review.">
            <a:extLst xmlns:a="http://schemas.openxmlformats.org/drawingml/2006/main">
              <a:ext uri="{FF2B5EF4-FFF2-40B4-BE49-F238E27FC236}">
                <a16:creationId xmlns:a16="http://schemas.microsoft.com/office/drawing/2014/main" id="{B3057CD9-7931-41BD-B12A-9AE310E77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300859"/>
            <a:ext cx="5905500" cy="2171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review.</a:t>
            </a:r>
          </a:p>
        </p:txBody>
      </p:sp>
      <p:sp>
        <p:nvSpPr>
          <p:cNvPr id="11" name="F1">
            <a:extLst xmlns:a="http://schemas.openxmlformats.org/drawingml/2006/main">
              <a:ext uri="{FF2B5EF4-FFF2-40B4-BE49-F238E27FC236}">
                <a16:creationId xmlns:a16="http://schemas.microsoft.com/office/drawing/2014/main" id="{6F83E11B-E378-40ED-94DC-7046807B1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0003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F1</a:t>
            </a:r>
          </a:p>
        </p:txBody>
      </p:sp>
      <p:sp>
        <p:nvSpPr>
          <p:cNvPr id="12" name="Caffeine Sports">
            <a:extLst xmlns:a="http://schemas.openxmlformats.org/drawingml/2006/main">
              <a:ext uri="{FF2B5EF4-FFF2-40B4-BE49-F238E27FC236}">
                <a16:creationId xmlns:a16="http://schemas.microsoft.com/office/drawing/2014/main" id="{FF6F9F93-6C72-417A-B219-7231027AA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0003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Caffeine Sports</a:t>
            </a:r>
          </a:p>
        </p:txBody>
      </p:sp>
      <p:sp>
        <p:nvSpPr>
          <p:cNvPr id="13" name="F2">
            <a:extLst xmlns:a="http://schemas.openxmlformats.org/drawingml/2006/main">
              <a:ext uri="{FF2B5EF4-FFF2-40B4-BE49-F238E27FC236}">
                <a16:creationId xmlns:a16="http://schemas.microsoft.com/office/drawing/2014/main" id="{0DA6FED5-7F02-4B71-8D51-8F394FA0C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5147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F2</a:t>
            </a:r>
          </a:p>
        </p:txBody>
      </p:sp>
      <p:sp>
        <p:nvSpPr>
          <p:cNvPr id="14" name="Caffeine + L-Theanine">
            <a:extLst xmlns:a="http://schemas.openxmlformats.org/drawingml/2006/main">
              <a:ext uri="{FF2B5EF4-FFF2-40B4-BE49-F238E27FC236}">
                <a16:creationId xmlns:a16="http://schemas.microsoft.com/office/drawing/2014/main" id="{45B08B20-EFCE-4CC1-A50E-7B2F4EB7A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5147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Caffeine + L-Theanine</a:t>
            </a:r>
          </a:p>
        </p:txBody>
      </p:sp>
      <p:sp>
        <p:nvSpPr>
          <p:cNvPr id="15" name="F3">
            <a:extLst xmlns:a="http://schemas.openxmlformats.org/drawingml/2006/main">
              <a:ext uri="{FF2B5EF4-FFF2-40B4-BE49-F238E27FC236}">
                <a16:creationId xmlns:a16="http://schemas.microsoft.com/office/drawing/2014/main" id="{210E54C9-52EE-4FA8-B883-7B3CFB0A9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290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F3</a:t>
            </a:r>
          </a:p>
        </p:txBody>
      </p:sp>
      <p:sp>
        <p:nvSpPr>
          <p:cNvPr id="16" name="Electrolyte Hydration">
            <a:extLst xmlns:a="http://schemas.openxmlformats.org/drawingml/2006/main">
              <a:ext uri="{FF2B5EF4-FFF2-40B4-BE49-F238E27FC236}">
                <a16:creationId xmlns:a16="http://schemas.microsoft.com/office/drawing/2014/main" id="{D132AB59-CA55-43E2-8E92-DFD493C81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0290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Electrolyte Hydration</a:t>
            </a:r>
          </a:p>
        </p:txBody>
      </p:sp>
      <p:sp>
        <p:nvSpPr>
          <p:cNvPr id="17" name="F4">
            <a:extLst xmlns:a="http://schemas.openxmlformats.org/drawingml/2006/main">
              <a:ext uri="{FF2B5EF4-FFF2-40B4-BE49-F238E27FC236}">
                <a16:creationId xmlns:a16="http://schemas.microsoft.com/office/drawing/2014/main" id="{4F451C8E-7F22-4E82-960E-F4FD8FF56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5434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F4</a:t>
            </a:r>
          </a:p>
        </p:txBody>
      </p:sp>
      <p:sp>
        <p:nvSpPr>
          <p:cNvPr id="18" name="Creatine Strength">
            <a:extLst xmlns:a="http://schemas.openxmlformats.org/drawingml/2006/main">
              <a:ext uri="{FF2B5EF4-FFF2-40B4-BE49-F238E27FC236}">
                <a16:creationId xmlns:a16="http://schemas.microsoft.com/office/drawing/2014/main" id="{E461C12F-895E-4820-907F-88B6D5AD9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5434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Creatine Strength</a:t>
            </a:r>
          </a:p>
        </p:txBody>
      </p:sp>
      <p:sp>
        <p:nvSpPr>
          <p:cNvPr id="19" name="F5">
            <a:extLst xmlns:a="http://schemas.openxmlformats.org/drawingml/2006/main">
              <a:ext uri="{FF2B5EF4-FFF2-40B4-BE49-F238E27FC236}">
                <a16:creationId xmlns:a16="http://schemas.microsoft.com/office/drawing/2014/main" id="{06B9FEB3-CCD4-4DDA-BAA8-C8D25756D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0003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F5</a:t>
            </a:r>
          </a:p>
        </p:txBody>
      </p:sp>
      <p:sp>
        <p:nvSpPr>
          <p:cNvPr id="20" name="EAA Recovery">
            <a:extLst xmlns:a="http://schemas.openxmlformats.org/drawingml/2006/main">
              <a:ext uri="{FF2B5EF4-FFF2-40B4-BE49-F238E27FC236}">
                <a16:creationId xmlns:a16="http://schemas.microsoft.com/office/drawing/2014/main" id="{8E6D72D6-8BBC-4757-91E9-6B912DEDF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0003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EAA Recovery</a:t>
            </a:r>
          </a:p>
        </p:txBody>
      </p:sp>
      <p:sp>
        <p:nvSpPr>
          <p:cNvPr id="21" name="F6">
            <a:extLst xmlns:a="http://schemas.openxmlformats.org/drawingml/2006/main">
              <a:ext uri="{FF2B5EF4-FFF2-40B4-BE49-F238E27FC236}">
                <a16:creationId xmlns:a16="http://schemas.microsoft.com/office/drawing/2014/main" id="{139FAC9A-1B07-4E7D-AC6C-CDC7B8711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5147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F6</a:t>
            </a:r>
          </a:p>
        </p:txBody>
      </p:sp>
      <p:sp>
        <p:nvSpPr>
          <p:cNvPr id="22" name="Magnesium Muscle Support">
            <a:extLst xmlns:a="http://schemas.openxmlformats.org/drawingml/2006/main">
              <a:ext uri="{FF2B5EF4-FFF2-40B4-BE49-F238E27FC236}">
                <a16:creationId xmlns:a16="http://schemas.microsoft.com/office/drawing/2014/main" id="{9A65869A-B768-4A02-AB03-417746DF7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5147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Magnesium Muscle Support</a:t>
            </a:r>
          </a:p>
        </p:txBody>
      </p:sp>
      <p:sp>
        <p:nvSpPr>
          <p:cNvPr id="23" name="F7">
            <a:extLst xmlns:a="http://schemas.openxmlformats.org/drawingml/2006/main">
              <a:ext uri="{FF2B5EF4-FFF2-40B4-BE49-F238E27FC236}">
                <a16:creationId xmlns:a16="http://schemas.microsoft.com/office/drawing/2014/main" id="{254BDD84-E871-4C0D-8C08-D82B61925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0290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F7</a:t>
            </a:r>
          </a:p>
        </p:txBody>
      </p:sp>
      <p:sp>
        <p:nvSpPr>
          <p:cNvPr id="24" name="L-Carnitine Metabolism">
            <a:extLst xmlns:a="http://schemas.openxmlformats.org/drawingml/2006/main">
              <a:ext uri="{FF2B5EF4-FFF2-40B4-BE49-F238E27FC236}">
                <a16:creationId xmlns:a16="http://schemas.microsoft.com/office/drawing/2014/main" id="{E47673B0-0DA4-4BA4-A79A-335E75271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02907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L-Carnitine Metabolism</a:t>
            </a:r>
          </a:p>
        </p:txBody>
      </p:sp>
      <p:sp>
        <p:nvSpPr>
          <p:cNvPr id="25" name="F8">
            <a:extLst xmlns:a="http://schemas.openxmlformats.org/drawingml/2006/main">
              <a:ext uri="{FF2B5EF4-FFF2-40B4-BE49-F238E27FC236}">
                <a16:creationId xmlns:a16="http://schemas.microsoft.com/office/drawing/2014/main" id="{51E5E593-D01F-4B03-87A0-7C65D6FC2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5434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F8</a:t>
            </a:r>
          </a:p>
        </p:txBody>
      </p:sp>
      <p:sp>
        <p:nvSpPr>
          <p:cNvPr id="26" name="BCAA Recovery">
            <a:extLst xmlns:a="http://schemas.openxmlformats.org/drawingml/2006/main">
              <a:ext uri="{FF2B5EF4-FFF2-40B4-BE49-F238E27FC236}">
                <a16:creationId xmlns:a16="http://schemas.microsoft.com/office/drawing/2014/main" id="{69AC0F26-7E9E-4EDB-9CA6-EC18E7D90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543425"/>
            <a:ext cx="242887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B1F33"/>
                </a:solidFill>
                <a:latin typeface="Arial"/>
                <a:ea typeface="Arial"/>
                <a:cs typeface="Arial"/>
              </a:rPr>
              <a:t>BCAA Recovery</a:t>
            </a:r>
          </a:p>
        </p:txBody>
      </p:sp>
      <p:sp>
        <p:nvSpPr>
          <p:cNvPr id="27" name="No efficacy, approval, dosage or commercial availability is implied. F">
            <a:extLst xmlns:a="http://schemas.openxmlformats.org/drawingml/2006/main">
              <a:ext uri="{FF2B5EF4-FFF2-40B4-BE49-F238E27FC236}">
                <a16:creationId xmlns:a16="http://schemas.microsoft.com/office/drawing/2014/main" id="{04D699E6-FC2B-4AEE-A31F-CCFCA634B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810250"/>
            <a:ext cx="1122045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No efficacy, approval, dosage or commercial availability is implied. Feasibility and evidence are confirmed for the selected formula and market.</a:t>
            </a:r>
          </a:p>
        </p:txBody>
      </p:sp>
    </p:spTree>
    <p:extLst>
      <p:ext uri="{BB962C8B-B14F-4D97-AF65-F5344CB8AC3E}">
        <p14:creationId xmlns:p14="http://schemas.microsoft.com/office/powerpoint/2010/main" val="120213737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4364B23-5AAE-45A7-ABBA-D504DF865C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80252faa3e4762"/>
          <a:stretch xmlns:a="http://schemas.openxmlformats.org/drawingml/2006/main"/>
        </p:blipFill>
        <p:spPr>
          <a:xfrm xmlns:a="http://schemas.openxmlformats.org/drawingml/2006/main">
            <a:off x="571500" y="238125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2" name="DISSOLVABLE ORAL FILM">
            <a:extLst xmlns:a="http://schemas.openxmlformats.org/drawingml/2006/main">
              <a:ext uri="{FF2B5EF4-FFF2-40B4-BE49-F238E27FC236}">
                <a16:creationId xmlns:a16="http://schemas.microsoft.com/office/drawing/2014/main" id="{9E756EAE-CF07-4350-A936-339E29CC1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048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DISSOLVABLE ORAL FILM</a:t>
            </a:r>
          </a:p>
        </p:txBody>
      </p:sp>
      <p:sp>
        <p:nvSpPr>
          <p:cNvPr id="3" name="SENSORY DEVELOPMENT">
            <a:extLst xmlns:a="http://schemas.openxmlformats.org/drawingml/2006/main">
              <a:ext uri="{FF2B5EF4-FFF2-40B4-BE49-F238E27FC236}">
                <a16:creationId xmlns:a16="http://schemas.microsoft.com/office/drawing/2014/main" id="{854E1BF2-8B2C-4C57-A7FE-B13CA17C5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533400"/>
            <a:ext cx="40005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SENSORY DEVELOPMENT</a:t>
            </a:r>
          </a:p>
        </p:txBody>
      </p:sp>
      <p:sp>
        <p:nvSpPr>
          <p:cNvPr id="4" name="14">
            <a:extLst xmlns:a="http://schemas.openxmlformats.org/drawingml/2006/main">
              <a:ext uri="{FF2B5EF4-FFF2-40B4-BE49-F238E27FC236}">
                <a16:creationId xmlns:a16="http://schemas.microsoft.com/office/drawing/2014/main" id="{A4FFAEFC-C50B-4F3C-9814-F83FACAAA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323850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D1C7E1-7AB0-4354-BFE1-359EAC655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112204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6EA"/>
          </a:solidFill>
          <a:ln xmlns:a="http://schemas.openxmlformats.org/drawingml/2006/main" w="0">
            <a:noFill/>
          </a:ln>
        </p:spPr>
      </p:sp>
      <p:sp>
        <p:nvSpPr>
          <p:cNvPr id="6" name="Flavor customization as a project variable">
            <a:extLst xmlns:a="http://schemas.openxmlformats.org/drawingml/2006/main">
              <a:ext uri="{FF2B5EF4-FFF2-40B4-BE49-F238E27FC236}">
                <a16:creationId xmlns:a16="http://schemas.microsoft.com/office/drawing/2014/main" id="{B644EC9C-69CA-4B41-9C1A-FFC244FDA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133475"/>
            <a:ext cx="1122045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Flavor customization as a project variable</a:t>
            </a:r>
          </a:p>
        </p:txBody>
      </p:sp>
      <p:sp>
        <p:nvSpPr>
          <p:cNvPr id="7" name="dissolvableoralfilm.com">
            <a:extLst xmlns:a="http://schemas.openxmlformats.org/drawingml/2006/main">
              <a:ext uri="{FF2B5EF4-FFF2-40B4-BE49-F238E27FC236}">
                <a16:creationId xmlns:a16="http://schemas.microsoft.com/office/drawing/2014/main" id="{16D637AE-8257-43C2-808B-4BE831C92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524625"/>
            <a:ext cx="304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58A"/>
                </a:solidFill>
                <a:latin typeface="Arial"/>
                <a:ea typeface="Arial"/>
                <a:cs typeface="Arial"/>
                <a:hlinkClick xmlns:r="http://schemas.openxmlformats.org/officeDocument/2006/relationships" r:id="Ra811b92e47d6463b"/>
              </a:rPr>
              <a:t>dissolvableoralfilm.com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44CA05-6068-4C4B-BE49-63810D132C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33146a1e414413"/>
          <a:srcRect xmlns:a="http://schemas.openxmlformats.org/drawingml/2006/main" l="6768" t="0" r="676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2038350"/>
            <a:ext cx="5124450" cy="3333750"/>
          </a:xfrm>
          <a:prstGeom xmlns:a="http://schemas.openxmlformats.org/drawingml/2006/main" prst="rect">
            <a:avLst/>
          </a:prstGeom>
        </p:spPr>
      </p:pic>
      <p:sp>
        <p:nvSpPr>
          <p:cNvPr id="9" name="20">
            <a:extLst xmlns:a="http://schemas.openxmlformats.org/drawingml/2006/main">
              <a:ext uri="{FF2B5EF4-FFF2-40B4-BE49-F238E27FC236}">
                <a16:creationId xmlns:a16="http://schemas.microsoft.com/office/drawing/2014/main" id="{DF15AF45-A25B-46E5-9D40-13118D402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190750"/>
            <a:ext cx="1619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10" name="blended directions">
            <a:extLst xmlns:a="http://schemas.openxmlformats.org/drawingml/2006/main">
              <a:ext uri="{FF2B5EF4-FFF2-40B4-BE49-F238E27FC236}">
                <a16:creationId xmlns:a16="http://schemas.microsoft.com/office/drawing/2014/main" id="{FE87C8D0-D711-4F7E-861B-EE2F92681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733675"/>
            <a:ext cx="1619250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blended directions</a:t>
            </a:r>
          </a:p>
        </p:txBody>
      </p:sp>
      <p:sp>
        <p:nvSpPr>
          <p:cNvPr id="11" name="20">
            <a:extLst xmlns:a="http://schemas.openxmlformats.org/drawingml/2006/main">
              <a:ext uri="{FF2B5EF4-FFF2-40B4-BE49-F238E27FC236}">
                <a16:creationId xmlns:a16="http://schemas.microsoft.com/office/drawing/2014/main" id="{ABF0E71D-863B-49F5-AAC8-ABCE9EAA2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190750"/>
            <a:ext cx="1619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12" name="mint directions">
            <a:extLst xmlns:a="http://schemas.openxmlformats.org/drawingml/2006/main">
              <a:ext uri="{FF2B5EF4-FFF2-40B4-BE49-F238E27FC236}">
                <a16:creationId xmlns:a16="http://schemas.microsoft.com/office/drawing/2014/main" id="{0218A3FE-3735-4523-B550-0D30AA19C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733675"/>
            <a:ext cx="1619250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mint directions</a:t>
            </a:r>
          </a:p>
        </p:txBody>
      </p:sp>
      <p:sp>
        <p:nvSpPr>
          <p:cNvPr id="13" name="40">
            <a:extLst xmlns:a="http://schemas.openxmlformats.org/drawingml/2006/main">
              <a:ext uri="{FF2B5EF4-FFF2-40B4-BE49-F238E27FC236}">
                <a16:creationId xmlns:a16="http://schemas.microsoft.com/office/drawing/2014/main" id="{2423EEFB-F0A6-4EBF-9176-72B09B3D6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190750"/>
            <a:ext cx="1619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40</a:t>
            </a:r>
          </a:p>
        </p:txBody>
      </p:sp>
      <p:sp>
        <p:nvSpPr>
          <p:cNvPr id="14" name="fruit directions">
            <a:extLst xmlns:a="http://schemas.openxmlformats.org/drawingml/2006/main">
              <a:ext uri="{FF2B5EF4-FFF2-40B4-BE49-F238E27FC236}">
                <a16:creationId xmlns:a16="http://schemas.microsoft.com/office/drawing/2014/main" id="{74B12FDD-F631-47DE-AFC8-8A4C0F6A5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733675"/>
            <a:ext cx="1619250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fruit directions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2E7237-A959-4775-A756-7F259E227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476625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A79D"/>
          </a:solidFill>
          <a:ln xmlns:a="http://schemas.openxmlformats.org/drawingml/2006/main" w="0">
            <a:noFill/>
          </a:ln>
        </p:spPr>
      </p:sp>
      <p:sp>
        <p:nvSpPr>
          <p:cNvPr id="16" name="Build a sensory brief">
            <a:extLst xmlns:a="http://schemas.openxmlformats.org/drawingml/2006/main">
              <a:ext uri="{FF2B5EF4-FFF2-40B4-BE49-F238E27FC236}">
                <a16:creationId xmlns:a16="http://schemas.microsoft.com/office/drawing/2014/main" id="{F0F2D4FD-2E4E-4A48-99A3-8BE8EF212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409950"/>
            <a:ext cx="538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Build a sensory brief</a:t>
            </a:r>
          </a:p>
        </p:txBody>
      </p:sp>
      <p:sp>
        <p:nvSpPr>
          <p:cNvPr id="17" name="Define audience, target profile, sweetness, cooling, aftertaste and pa">
            <a:extLst xmlns:a="http://schemas.openxmlformats.org/drawingml/2006/main">
              <a:ext uri="{FF2B5EF4-FFF2-40B4-BE49-F238E27FC236}">
                <a16:creationId xmlns:a16="http://schemas.microsoft.com/office/drawing/2014/main" id="{D983D64C-8290-43EF-BED6-B83389C1C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714750"/>
            <a:ext cx="538162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Define audience, target profile, sweetness, cooling, aftertaste and pack</a:t>
            </a:r>
          </a:p>
        </p:txBody>
      </p:sp>
      <p:sp>
        <p:nvSpPr>
          <p:cNvPr id="18" name="interaction.">
            <a:extLst xmlns:a="http://schemas.openxmlformats.org/drawingml/2006/main">
              <a:ext uri="{FF2B5EF4-FFF2-40B4-BE49-F238E27FC236}">
                <a16:creationId xmlns:a16="http://schemas.microsoft.com/office/drawing/2014/main" id="{9C14A58D-4E3B-42EA-B133-C80DA73D5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17156"/>
            <a:ext cx="538162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interaction.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E548C9-5E5B-441A-91F8-95004BD75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57200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A79D"/>
          </a:solidFill>
          <a:ln xmlns:a="http://schemas.openxmlformats.org/drawingml/2006/main" w="0">
            <a:noFill/>
          </a:ln>
        </p:spPr>
      </p:sp>
      <p:sp>
        <p:nvSpPr>
          <p:cNvPr id="20" name="Screen for compatibility">
            <a:extLst xmlns:a="http://schemas.openxmlformats.org/drawingml/2006/main">
              <a:ext uri="{FF2B5EF4-FFF2-40B4-BE49-F238E27FC236}">
                <a16:creationId xmlns:a16="http://schemas.microsoft.com/office/drawing/2014/main" id="{54055BAD-B12E-4CDB-B11A-1B4BA6D3A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505325"/>
            <a:ext cx="538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Screen for compatibility</a:t>
            </a:r>
          </a:p>
        </p:txBody>
      </p:sp>
      <p:sp>
        <p:nvSpPr>
          <p:cNvPr id="21" name="Flavor systems are evaluated with the active ingredients, film matrix ">
            <a:extLst xmlns:a="http://schemas.openxmlformats.org/drawingml/2006/main">
              <a:ext uri="{FF2B5EF4-FFF2-40B4-BE49-F238E27FC236}">
                <a16:creationId xmlns:a16="http://schemas.microsoft.com/office/drawing/2014/main" id="{9E8C0D1D-30F4-4978-8FA0-DF5C9B08C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810125"/>
            <a:ext cx="538162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Flavor systems are evaluated with the active ingredients, film matrix and</a:t>
            </a:r>
          </a:p>
        </p:txBody>
      </p:sp>
      <p:sp>
        <p:nvSpPr>
          <p:cNvPr id="22" name="stability plan.">
            <a:extLst xmlns:a="http://schemas.openxmlformats.org/drawingml/2006/main">
              <a:ext uri="{FF2B5EF4-FFF2-40B4-BE49-F238E27FC236}">
                <a16:creationId xmlns:a16="http://schemas.microsoft.com/office/drawing/2014/main" id="{AED17C21-527B-41BB-A692-5B20A2367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012531"/>
            <a:ext cx="538162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58A"/>
                </a:solidFill>
                <a:latin typeface="Arial"/>
                <a:ea typeface="Arial"/>
                <a:cs typeface="Arial"/>
              </a:rPr>
              <a:t>stability plan.</a:t>
            </a:r>
          </a:p>
        </p:txBody>
      </p:sp>
      <p:sp>
        <p:nvSpPr>
          <p:cNvPr id="23" name="The printed lists contain repeated flavor names. Availability, composi">
            <a:extLst xmlns:a="http://schemas.openxmlformats.org/drawingml/2006/main">
              <a:ext uri="{FF2B5EF4-FFF2-40B4-BE49-F238E27FC236}">
                <a16:creationId xmlns:a16="http://schemas.microsoft.com/office/drawing/2014/main" id="{AFDEB8E4-EE63-442F-BE26-1F478E7C1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791200"/>
            <a:ext cx="11220450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The printed lists contain repeated flavor names. Availability, composition and labeling are confirmed by project; flavor names do not prove fruit</a:t>
            </a:r>
          </a:p>
        </p:txBody>
      </p:sp>
      <p:sp>
        <p:nvSpPr>
          <p:cNvPr id="24" name="content.">
            <a:extLst xmlns:a="http://schemas.openxmlformats.org/drawingml/2006/main">
              <a:ext uri="{FF2B5EF4-FFF2-40B4-BE49-F238E27FC236}">
                <a16:creationId xmlns:a16="http://schemas.microsoft.com/office/drawing/2014/main" id="{47B3F0EB-423C-4A57-8024-5E4D678A6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985510"/>
            <a:ext cx="11220450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content.</a:t>
            </a:r>
          </a:p>
        </p:txBody>
      </p:sp>
    </p:spTree>
    <p:extLst>
      <p:ext uri="{BB962C8B-B14F-4D97-AF65-F5344CB8AC3E}">
        <p14:creationId xmlns:p14="http://schemas.microsoft.com/office/powerpoint/2010/main" val="63668456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177963-C8FE-40F7-8804-80403EA699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0da215a5ea4671"/>
          <a:stretch xmlns:a="http://schemas.openxmlformats.org/drawingml/2006/main"/>
        </p:blipFill>
        <p:spPr>
          <a:xfrm xmlns:a="http://schemas.openxmlformats.org/drawingml/2006/main">
            <a:off x="571500" y="238125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2" name="DISSOLVABLE ORAL FILM">
            <a:extLst xmlns:a="http://schemas.openxmlformats.org/drawingml/2006/main">
              <a:ext uri="{FF2B5EF4-FFF2-40B4-BE49-F238E27FC236}">
                <a16:creationId xmlns:a16="http://schemas.microsoft.com/office/drawing/2014/main" id="{19CD5C79-222C-49CC-8570-4CA573DFE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048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DISSOLVABLE ORAL FILM</a:t>
            </a:r>
          </a:p>
        </p:txBody>
      </p:sp>
      <p:sp>
        <p:nvSpPr>
          <p:cNvPr id="3" name="PROJECT CONTACT">
            <a:extLst xmlns:a="http://schemas.openxmlformats.org/drawingml/2006/main">
              <a:ext uri="{FF2B5EF4-FFF2-40B4-BE49-F238E27FC236}">
                <a16:creationId xmlns:a16="http://schemas.microsoft.com/office/drawing/2014/main" id="{94F48B90-F0EA-4F01-929C-E330F8AAF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533400"/>
            <a:ext cx="40005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0758A"/>
                </a:solidFill>
                <a:latin typeface="Arial"/>
                <a:ea typeface="Arial"/>
                <a:cs typeface="Arial"/>
              </a:rPr>
              <a:t>PROJECT CONTACT</a:t>
            </a:r>
          </a:p>
        </p:txBody>
      </p:sp>
      <p:sp>
        <p:nvSpPr>
          <p:cNvPr id="4" name="15">
            <a:extLst xmlns:a="http://schemas.openxmlformats.org/drawingml/2006/main">
              <a:ext uri="{FF2B5EF4-FFF2-40B4-BE49-F238E27FC236}">
                <a16:creationId xmlns:a16="http://schemas.microsoft.com/office/drawing/2014/main" id="{B169F479-7AC0-42F0-9286-FC20C08AA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323850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B17CE0-06D8-4BDE-AFFB-BB7302C57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112204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6EA"/>
          </a:solidFill>
          <a:ln xmlns:a="http://schemas.openxmlformats.org/drawingml/2006/main" w="0">
            <a:noFill/>
          </a:ln>
        </p:spPr>
      </p:sp>
      <p:sp>
        <p:nvSpPr>
          <p:cNvPr id="6" name="Start with your market and formulation brief">
            <a:extLst xmlns:a="http://schemas.openxmlformats.org/drawingml/2006/main">
              <a:ext uri="{FF2B5EF4-FFF2-40B4-BE49-F238E27FC236}">
                <a16:creationId xmlns:a16="http://schemas.microsoft.com/office/drawing/2014/main" id="{68544368-FC5C-45E9-AE7D-0B6CD91D3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133475"/>
            <a:ext cx="1122045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Start with your market and formulation brief</a:t>
            </a:r>
          </a:p>
        </p:txBody>
      </p:sp>
      <p:sp>
        <p:nvSpPr>
          <p:cNvPr id="7" name="dissolvableoralfilm.com">
            <a:extLst xmlns:a="http://schemas.openxmlformats.org/drawingml/2006/main">
              <a:ext uri="{FF2B5EF4-FFF2-40B4-BE49-F238E27FC236}">
                <a16:creationId xmlns:a16="http://schemas.microsoft.com/office/drawing/2014/main" id="{943B410F-89CE-44A2-83A5-CC2D4D0FB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524625"/>
            <a:ext cx="304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0758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58A"/>
                </a:solidFill>
                <a:latin typeface="Arial"/>
                <a:ea typeface="Arial"/>
                <a:cs typeface="Arial"/>
                <a:hlinkClick xmlns:r="http://schemas.openxmlformats.org/officeDocument/2006/relationships" r:id="R356c3cbd090d4229"/>
              </a:rPr>
              <a:t>dissolvableoralfilm.com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232F24-D4C9-4129-A812-C62D9BABBA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413b50c04c4bb2"/>
          <a:srcRect xmlns:a="http://schemas.openxmlformats.org/drawingml/2006/main" l="6768" t="0" r="676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2038350"/>
            <a:ext cx="5124450" cy="3333750"/>
          </a:xfrm>
          <a:prstGeom xmlns:a="http://schemas.openxmlformats.org/drawingml/2006/main" prst="rect">
            <a:avLst/>
          </a:prstGeom>
        </p:spPr>
      </p:pic>
      <p:sp>
        <p:nvSpPr>
          <p:cNvPr id="9" name="Share the target market, ingredient concept, sample">
            <a:extLst xmlns:a="http://schemas.openxmlformats.org/drawingml/2006/main">
              <a:ext uri="{FF2B5EF4-FFF2-40B4-BE49-F238E27FC236}">
                <a16:creationId xmlns:a16="http://schemas.microsoft.com/office/drawing/2014/main" id="{D85BA127-755B-4704-9E4F-F5F19FE6E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95500"/>
            <a:ext cx="5476875" cy="262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Share the target market, ingredient concept, sample</a:t>
            </a:r>
          </a:p>
        </p:txBody>
      </p:sp>
      <p:sp>
        <p:nvSpPr>
          <p:cNvPr id="10" name="objective, packaging direction and documentation">
            <a:extLst xmlns:a="http://schemas.openxmlformats.org/drawingml/2006/main">
              <a:ext uri="{FF2B5EF4-FFF2-40B4-BE49-F238E27FC236}">
                <a16:creationId xmlns:a16="http://schemas.microsoft.com/office/drawing/2014/main" id="{71BD780F-963C-401F-A92F-C54B5880D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367153"/>
            <a:ext cx="5476875" cy="262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objective, packaging direction and documentation</a:t>
            </a:r>
          </a:p>
        </p:txBody>
      </p:sp>
      <p:sp>
        <p:nvSpPr>
          <p:cNvPr id="11" name="needs.">
            <a:extLst xmlns:a="http://schemas.openxmlformats.org/drawingml/2006/main">
              <a:ext uri="{FF2B5EF4-FFF2-40B4-BE49-F238E27FC236}">
                <a16:creationId xmlns:a16="http://schemas.microsoft.com/office/drawing/2014/main" id="{924B844A-7617-44A9-8E44-8F240488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638806"/>
            <a:ext cx="5476875" cy="262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B1F33"/>
                </a:solidFill>
                <a:latin typeface="Arial"/>
                <a:ea typeface="Arial"/>
                <a:cs typeface="Arial"/>
              </a:rPr>
              <a:t>needs.</a:t>
            </a:r>
          </a:p>
        </p:txBody>
      </p:sp>
      <p:sp>
        <p:nvSpPr>
          <p:cNvPr id="12" name="EMAIL">
            <a:extLst xmlns:a="http://schemas.openxmlformats.org/drawingml/2006/main">
              <a:ext uri="{FF2B5EF4-FFF2-40B4-BE49-F238E27FC236}">
                <a16:creationId xmlns:a16="http://schemas.microsoft.com/office/drawing/2014/main" id="{3C4A27B8-F84F-40BA-8BA2-0AE33434C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35280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EMAIL</a:t>
            </a:r>
          </a:p>
        </p:txBody>
      </p:sp>
      <p:sp>
        <p:nvSpPr>
          <p:cNvPr id="13" name="info@hytanbio.com">
            <a:extLst xmlns:a="http://schemas.openxmlformats.org/drawingml/2006/main">
              <a:ext uri="{FF2B5EF4-FFF2-40B4-BE49-F238E27FC236}">
                <a16:creationId xmlns:a16="http://schemas.microsoft.com/office/drawing/2014/main" id="{F8195E57-B192-4C2F-8AEA-8DD59DB62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267075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B1F33"/>
                </a:solidFill>
                <a:latin typeface="Arial"/>
                <a:ea typeface="Arial"/>
                <a:cs typeface="Arial"/>
                <a:hlinkClick xmlns:r="http://schemas.openxmlformats.org/officeDocument/2006/relationships" r:id="R8e1a657146cb4358"/>
              </a:rPr>
              <a:t>info@hytanbio.com</a:t>
            </a:r>
          </a:p>
        </p:txBody>
      </p:sp>
      <p:sp>
        <p:nvSpPr>
          <p:cNvPr id="14" name="WHATSAPP">
            <a:extLst xmlns:a="http://schemas.openxmlformats.org/drawingml/2006/main">
              <a:ext uri="{FF2B5EF4-FFF2-40B4-BE49-F238E27FC236}">
                <a16:creationId xmlns:a16="http://schemas.microsoft.com/office/drawing/2014/main" id="{FFBE205A-BF9F-4269-B5A8-363A1AA2D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957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WHATSAPP</a:t>
            </a:r>
          </a:p>
        </p:txBody>
      </p:sp>
      <p:sp>
        <p:nvSpPr>
          <p:cNvPr id="15" name="+852 6240 8962">
            <a:extLst xmlns:a="http://schemas.openxmlformats.org/drawingml/2006/main">
              <a:ext uri="{FF2B5EF4-FFF2-40B4-BE49-F238E27FC236}">
                <a16:creationId xmlns:a16="http://schemas.microsoft.com/office/drawing/2014/main" id="{43AAC6F9-D0DC-4ED7-98D7-2DCB42C42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010025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B1F33"/>
                </a:solidFill>
                <a:latin typeface="Arial"/>
                <a:ea typeface="Arial"/>
                <a:cs typeface="Arial"/>
                <a:hlinkClick xmlns:r="http://schemas.openxmlformats.org/officeDocument/2006/relationships" r:id="R4fc0cb3baccf4a7a"/>
              </a:rPr>
              <a:t>+852 6240 8962</a:t>
            </a:r>
          </a:p>
        </p:txBody>
      </p:sp>
      <p:sp>
        <p:nvSpPr>
          <p:cNvPr id="16" name="WEBSITE">
            <a:extLst xmlns:a="http://schemas.openxmlformats.org/drawingml/2006/main">
              <a:ext uri="{FF2B5EF4-FFF2-40B4-BE49-F238E27FC236}">
                <a16:creationId xmlns:a16="http://schemas.microsoft.com/office/drawing/2014/main" id="{EE8BE537-9C17-46C5-9DB5-E0BB82317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83870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087D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D78"/>
                </a:solidFill>
                <a:latin typeface="Arial"/>
                <a:ea typeface="Arial"/>
                <a:cs typeface="Arial"/>
              </a:rPr>
              <a:t>WEBSITE</a:t>
            </a:r>
          </a:p>
        </p:txBody>
      </p:sp>
      <p:sp>
        <p:nvSpPr>
          <p:cNvPr id="17" name="dissolvableoralfilm.com">
            <a:extLst xmlns:a="http://schemas.openxmlformats.org/drawingml/2006/main">
              <a:ext uri="{FF2B5EF4-FFF2-40B4-BE49-F238E27FC236}">
                <a16:creationId xmlns:a16="http://schemas.microsoft.com/office/drawing/2014/main" id="{D9242A05-72DA-416A-B3FC-30292AE80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752975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0B1F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B1F33"/>
                </a:solidFill>
                <a:latin typeface="Arial"/>
                <a:ea typeface="Arial"/>
                <a:cs typeface="Arial"/>
                <a:hlinkClick xmlns:r="http://schemas.openxmlformats.org/officeDocument/2006/relationships" r:id="R9c97180fbf4d4a0f"/>
              </a:rPr>
              <a:t>dissolvableoralfilm.com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694F30-7583-46A0-A978-FD7C6F501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619750"/>
            <a:ext cx="533400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14A79D"/>
          </a:solidFill>
          <a:ln xmlns:a="http://schemas.openxmlformats.org/drawingml/2006/main" w="0">
            <a:noFill/>
          </a:ln>
        </p:spPr>
      </p:sp>
      <p:sp>
        <p:nvSpPr>
          <p:cNvPr id="19" name="REQUEST A PROJECT QUOTE">
            <a:extLst xmlns:a="http://schemas.openxmlformats.org/drawingml/2006/main">
              <a:ext uri="{FF2B5EF4-FFF2-40B4-BE49-F238E27FC236}">
                <a16:creationId xmlns:a16="http://schemas.microsoft.com/office/drawing/2014/main" id="{8C93925D-084E-471D-91C9-D5064295F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762625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  <a:hlinkClick xmlns:r="http://schemas.openxmlformats.org/officeDocument/2006/relationships" r:id="Rf12072ced36e4337"/>
              </a:rPr>
              <a:t>REQUEST A PROJECT QUOTE</a:t>
            </a:r>
          </a:p>
        </p:txBody>
      </p:sp>
    </p:spTree>
    <p:extLst>
      <p:ext uri="{BB962C8B-B14F-4D97-AF65-F5344CB8AC3E}">
        <p14:creationId xmlns:p14="http://schemas.microsoft.com/office/powerpoint/2010/main" val="19726712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2026-10-09T00:40:03.3020000Z</dcterms:created>
  <dcterms:modified xsi:type="dcterms:W3CDTF">2026-10-09T00:40:03.3020000Z</dcterms:modified>
</coreProperties>
</file>